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98" r:id="rId2"/>
    <p:sldId id="273" r:id="rId3"/>
    <p:sldId id="274" r:id="rId4"/>
    <p:sldId id="2794" r:id="rId5"/>
    <p:sldId id="2791" r:id="rId6"/>
    <p:sldId id="2803" r:id="rId7"/>
    <p:sldId id="2793" r:id="rId8"/>
    <p:sldId id="2811" r:id="rId9"/>
    <p:sldId id="2819" r:id="rId10"/>
    <p:sldId id="2812" r:id="rId11"/>
    <p:sldId id="2814" r:id="rId12"/>
    <p:sldId id="2815" r:id="rId13"/>
    <p:sldId id="2816" r:id="rId14"/>
    <p:sldId id="2817" r:id="rId15"/>
    <p:sldId id="2820" r:id="rId16"/>
    <p:sldId id="2825" r:id="rId17"/>
    <p:sldId id="2813" r:id="rId18"/>
    <p:sldId id="2830" r:id="rId19"/>
    <p:sldId id="2826" r:id="rId20"/>
    <p:sldId id="2828" r:id="rId21"/>
    <p:sldId id="2829" r:id="rId22"/>
    <p:sldId id="2824" r:id="rId23"/>
    <p:sldId id="2831" r:id="rId24"/>
    <p:sldId id="2832" r:id="rId25"/>
    <p:sldId id="2833" r:id="rId26"/>
    <p:sldId id="2837" r:id="rId27"/>
    <p:sldId id="2834" r:id="rId28"/>
    <p:sldId id="2765" r:id="rId29"/>
    <p:sldId id="2801" r:id="rId30"/>
    <p:sldId id="256" r:id="rId31"/>
    <p:sldId id="2839" r:id="rId32"/>
    <p:sldId id="2700" r:id="rId33"/>
    <p:sldId id="2804" r:id="rId34"/>
    <p:sldId id="283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29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william.surette\AppData\Local\Microsoft\Windows\Temporary%20Internet%20Files\Content.Outlook\MFA3UK7T\DIED%20Numbe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william.surette\AppData\Local\Microsoft\Windows\Temporary%20Internet%20Files\Content.Outlook\MFA3UK7T\DIED%20Numbe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william.surette\AppData\Local\Microsoft\Windows\Temporary%20Internet%20Files\Content.Outlook\MFA3UK7T\DIED%20Numbe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william.surette\AppData\Local\Microsoft\Windows\Temporary%20Internet%20Files\Content.Outlook\MFA3UK7T\DIED%20Numb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pivotSource>
    <c:name>[DIED Numbers.xlsx]Sheet4!PivotTable1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dirty="0"/>
              <a:t>Total IEDs Targeting Dismounted Forces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prstClr val="white">
                <a:lumMod val="50000"/>
                <a:alpha val="50000"/>
              </a:prstClr>
            </a:solidFill>
          </c:spPr>
          <c:invertIfNegative val="0"/>
          <c:cat>
            <c:multiLvlStrRef>
              <c:f>Sheet4!$A$2:$A$41</c:f>
              <c:multiLvlStrCache>
                <c:ptCount val="3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</c:lvl>
                <c:lvl>
                  <c:pt idx="0">
                    <c:v>2009</c:v>
                  </c:pt>
                  <c:pt idx="12">
                    <c:v>2010</c:v>
                  </c:pt>
                  <c:pt idx="24">
                    <c:v>2011</c:v>
                  </c:pt>
                </c:lvl>
                <c:lvl>
                  <c:pt idx="0">
                    <c:v>Dismounted Patrol</c:v>
                  </c:pt>
                </c:lvl>
              </c:multiLvlStrCache>
            </c:multiLvlStrRef>
          </c:cat>
          <c:val>
            <c:numRef>
              <c:f>Sheet4!$B$2:$B$41</c:f>
              <c:numCache>
                <c:formatCode>General</c:formatCode>
                <c:ptCount val="35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10</c:v>
                </c:pt>
                <c:pt idx="5">
                  <c:v>53</c:v>
                </c:pt>
                <c:pt idx="6">
                  <c:v>60</c:v>
                </c:pt>
                <c:pt idx="7">
                  <c:v>155</c:v>
                </c:pt>
                <c:pt idx="8">
                  <c:v>121</c:v>
                </c:pt>
                <c:pt idx="9">
                  <c:v>138</c:v>
                </c:pt>
                <c:pt idx="10">
                  <c:v>177</c:v>
                </c:pt>
                <c:pt idx="11">
                  <c:v>207</c:v>
                </c:pt>
                <c:pt idx="12">
                  <c:v>470</c:v>
                </c:pt>
                <c:pt idx="13">
                  <c:v>409</c:v>
                </c:pt>
                <c:pt idx="14">
                  <c:v>446</c:v>
                </c:pt>
                <c:pt idx="15">
                  <c:v>330</c:v>
                </c:pt>
                <c:pt idx="16">
                  <c:v>398</c:v>
                </c:pt>
                <c:pt idx="17">
                  <c:v>345</c:v>
                </c:pt>
                <c:pt idx="18">
                  <c:v>320</c:v>
                </c:pt>
                <c:pt idx="19">
                  <c:v>324</c:v>
                </c:pt>
                <c:pt idx="20">
                  <c:v>363</c:v>
                </c:pt>
                <c:pt idx="21">
                  <c:v>594</c:v>
                </c:pt>
                <c:pt idx="22">
                  <c:v>900</c:v>
                </c:pt>
                <c:pt idx="23">
                  <c:v>760</c:v>
                </c:pt>
                <c:pt idx="24">
                  <c:v>757</c:v>
                </c:pt>
                <c:pt idx="25">
                  <c:v>602</c:v>
                </c:pt>
                <c:pt idx="26">
                  <c:v>625</c:v>
                </c:pt>
                <c:pt idx="27">
                  <c:v>509</c:v>
                </c:pt>
                <c:pt idx="28">
                  <c:v>664</c:v>
                </c:pt>
                <c:pt idx="29">
                  <c:v>754</c:v>
                </c:pt>
                <c:pt idx="30">
                  <c:v>700</c:v>
                </c:pt>
                <c:pt idx="31">
                  <c:v>604</c:v>
                </c:pt>
                <c:pt idx="32">
                  <c:v>597</c:v>
                </c:pt>
                <c:pt idx="33">
                  <c:v>456</c:v>
                </c:pt>
                <c:pt idx="34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F-AC47-ADBC-2B98659F4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438104"/>
        <c:axId val="-2103441064"/>
      </c:barChart>
      <c:catAx>
        <c:axId val="-2103438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-2103441064"/>
        <c:crosses val="autoZero"/>
        <c:auto val="1"/>
        <c:lblAlgn val="ctr"/>
        <c:lblOffset val="100"/>
        <c:noMultiLvlLbl val="0"/>
      </c:catAx>
      <c:valAx>
        <c:axId val="-2103441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03438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pivotSource>
    <c:name>[DIED Numbers.xlsx]Sheet4!PivotTable1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dirty="0"/>
              <a:t>Total IEDs Targeting Dismounted Forces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prstClr val="white">
                <a:lumMod val="50000"/>
                <a:alpha val="50000"/>
              </a:prstClr>
            </a:solidFill>
          </c:spPr>
          <c:invertIfNegative val="0"/>
          <c:cat>
            <c:multiLvlStrRef>
              <c:f>Sheet4!$A$2:$A$41</c:f>
              <c:multiLvlStrCache>
                <c:ptCount val="3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</c:lvl>
                <c:lvl>
                  <c:pt idx="0">
                    <c:v>2009</c:v>
                  </c:pt>
                  <c:pt idx="12">
                    <c:v>2010</c:v>
                  </c:pt>
                  <c:pt idx="24">
                    <c:v>2011</c:v>
                  </c:pt>
                </c:lvl>
                <c:lvl>
                  <c:pt idx="0">
                    <c:v>Dismounted Patrol</c:v>
                  </c:pt>
                </c:lvl>
              </c:multiLvlStrCache>
            </c:multiLvlStrRef>
          </c:cat>
          <c:val>
            <c:numRef>
              <c:f>Sheet4!$B$2:$B$41</c:f>
              <c:numCache>
                <c:formatCode>General</c:formatCode>
                <c:ptCount val="35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10</c:v>
                </c:pt>
                <c:pt idx="5">
                  <c:v>53</c:v>
                </c:pt>
                <c:pt idx="6">
                  <c:v>60</c:v>
                </c:pt>
                <c:pt idx="7">
                  <c:v>155</c:v>
                </c:pt>
                <c:pt idx="8">
                  <c:v>121</c:v>
                </c:pt>
                <c:pt idx="9">
                  <c:v>138</c:v>
                </c:pt>
                <c:pt idx="10">
                  <c:v>177</c:v>
                </c:pt>
                <c:pt idx="11">
                  <c:v>207</c:v>
                </c:pt>
                <c:pt idx="12">
                  <c:v>470</c:v>
                </c:pt>
                <c:pt idx="13">
                  <c:v>409</c:v>
                </c:pt>
                <c:pt idx="14">
                  <c:v>446</c:v>
                </c:pt>
                <c:pt idx="15">
                  <c:v>330</c:v>
                </c:pt>
                <c:pt idx="16">
                  <c:v>398</c:v>
                </c:pt>
                <c:pt idx="17">
                  <c:v>345</c:v>
                </c:pt>
                <c:pt idx="18">
                  <c:v>320</c:v>
                </c:pt>
                <c:pt idx="19">
                  <c:v>324</c:v>
                </c:pt>
                <c:pt idx="20">
                  <c:v>363</c:v>
                </c:pt>
                <c:pt idx="21">
                  <c:v>594</c:v>
                </c:pt>
                <c:pt idx="22">
                  <c:v>900</c:v>
                </c:pt>
                <c:pt idx="23">
                  <c:v>760</c:v>
                </c:pt>
                <c:pt idx="24">
                  <c:v>757</c:v>
                </c:pt>
                <c:pt idx="25">
                  <c:v>602</c:v>
                </c:pt>
                <c:pt idx="26">
                  <c:v>625</c:v>
                </c:pt>
                <c:pt idx="27">
                  <c:v>509</c:v>
                </c:pt>
                <c:pt idx="28">
                  <c:v>664</c:v>
                </c:pt>
                <c:pt idx="29">
                  <c:v>754</c:v>
                </c:pt>
                <c:pt idx="30">
                  <c:v>700</c:v>
                </c:pt>
                <c:pt idx="31">
                  <c:v>604</c:v>
                </c:pt>
                <c:pt idx="32">
                  <c:v>597</c:v>
                </c:pt>
                <c:pt idx="33">
                  <c:v>456</c:v>
                </c:pt>
                <c:pt idx="34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F-AC47-ADBC-2B98659F4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438104"/>
        <c:axId val="-2103441064"/>
      </c:barChart>
      <c:catAx>
        <c:axId val="-2103438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-2103441064"/>
        <c:crosses val="autoZero"/>
        <c:auto val="1"/>
        <c:lblAlgn val="ctr"/>
        <c:lblOffset val="100"/>
        <c:noMultiLvlLbl val="0"/>
      </c:catAx>
      <c:valAx>
        <c:axId val="-2103441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03438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pivotSource>
    <c:name>[DIED Numbers.xlsx]Sheet4!PivotTable1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dirty="0"/>
              <a:t>Total IEDs Targeting Dismounted Forces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prstClr val="white">
                <a:lumMod val="50000"/>
                <a:alpha val="50000"/>
              </a:prstClr>
            </a:solidFill>
          </c:spPr>
          <c:invertIfNegative val="0"/>
          <c:cat>
            <c:multiLvlStrRef>
              <c:f>Sheet4!$A$2:$A$41</c:f>
              <c:multiLvlStrCache>
                <c:ptCount val="3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</c:lvl>
                <c:lvl>
                  <c:pt idx="0">
                    <c:v>2009</c:v>
                  </c:pt>
                  <c:pt idx="12">
                    <c:v>2010</c:v>
                  </c:pt>
                  <c:pt idx="24">
                    <c:v>2011</c:v>
                  </c:pt>
                </c:lvl>
                <c:lvl>
                  <c:pt idx="0">
                    <c:v>Dismounted Patrol</c:v>
                  </c:pt>
                </c:lvl>
              </c:multiLvlStrCache>
            </c:multiLvlStrRef>
          </c:cat>
          <c:val>
            <c:numRef>
              <c:f>Sheet4!$B$2:$B$41</c:f>
              <c:numCache>
                <c:formatCode>General</c:formatCode>
                <c:ptCount val="35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10</c:v>
                </c:pt>
                <c:pt idx="5">
                  <c:v>53</c:v>
                </c:pt>
                <c:pt idx="6">
                  <c:v>60</c:v>
                </c:pt>
                <c:pt idx="7">
                  <c:v>155</c:v>
                </c:pt>
                <c:pt idx="8">
                  <c:v>121</c:v>
                </c:pt>
                <c:pt idx="9">
                  <c:v>138</c:v>
                </c:pt>
                <c:pt idx="10">
                  <c:v>177</c:v>
                </c:pt>
                <c:pt idx="11">
                  <c:v>207</c:v>
                </c:pt>
                <c:pt idx="12">
                  <c:v>470</c:v>
                </c:pt>
                <c:pt idx="13">
                  <c:v>409</c:v>
                </c:pt>
                <c:pt idx="14">
                  <c:v>446</c:v>
                </c:pt>
                <c:pt idx="15">
                  <c:v>330</c:v>
                </c:pt>
                <c:pt idx="16">
                  <c:v>398</c:v>
                </c:pt>
                <c:pt idx="17">
                  <c:v>345</c:v>
                </c:pt>
                <c:pt idx="18">
                  <c:v>320</c:v>
                </c:pt>
                <c:pt idx="19">
                  <c:v>324</c:v>
                </c:pt>
                <c:pt idx="20">
                  <c:v>363</c:v>
                </c:pt>
                <c:pt idx="21">
                  <c:v>594</c:v>
                </c:pt>
                <c:pt idx="22">
                  <c:v>900</c:v>
                </c:pt>
                <c:pt idx="23">
                  <c:v>760</c:v>
                </c:pt>
                <c:pt idx="24">
                  <c:v>757</c:v>
                </c:pt>
                <c:pt idx="25">
                  <c:v>602</c:v>
                </c:pt>
                <c:pt idx="26">
                  <c:v>625</c:v>
                </c:pt>
                <c:pt idx="27">
                  <c:v>509</c:v>
                </c:pt>
                <c:pt idx="28">
                  <c:v>664</c:v>
                </c:pt>
                <c:pt idx="29">
                  <c:v>754</c:v>
                </c:pt>
                <c:pt idx="30">
                  <c:v>700</c:v>
                </c:pt>
                <c:pt idx="31">
                  <c:v>604</c:v>
                </c:pt>
                <c:pt idx="32">
                  <c:v>597</c:v>
                </c:pt>
                <c:pt idx="33">
                  <c:v>456</c:v>
                </c:pt>
                <c:pt idx="34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F-AC47-ADBC-2B98659F4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438104"/>
        <c:axId val="-2103441064"/>
      </c:barChart>
      <c:catAx>
        <c:axId val="-2103438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-2103441064"/>
        <c:crosses val="autoZero"/>
        <c:auto val="1"/>
        <c:lblAlgn val="ctr"/>
        <c:lblOffset val="100"/>
        <c:noMultiLvlLbl val="0"/>
      </c:catAx>
      <c:valAx>
        <c:axId val="-2103441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03438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pivotSource>
    <c:name>[DIED Numbers.xlsx]Sheet4!PivotTable1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dirty="0"/>
              <a:t>Total IEDs Targeting Dismounted Forces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prstClr val="white">
                <a:lumMod val="50000"/>
                <a:alpha val="50000"/>
              </a:prstClr>
            </a:solidFill>
          </c:spPr>
          <c:invertIfNegative val="0"/>
          <c:cat>
            <c:multiLvlStrRef>
              <c:f>Sheet4!$A$2:$A$41</c:f>
              <c:multiLvlStrCache>
                <c:ptCount val="3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</c:lvl>
                <c:lvl>
                  <c:pt idx="0">
                    <c:v>2009</c:v>
                  </c:pt>
                  <c:pt idx="12">
                    <c:v>2010</c:v>
                  </c:pt>
                  <c:pt idx="24">
                    <c:v>2011</c:v>
                  </c:pt>
                </c:lvl>
                <c:lvl>
                  <c:pt idx="0">
                    <c:v>Dismounted Patrol</c:v>
                  </c:pt>
                </c:lvl>
              </c:multiLvlStrCache>
            </c:multiLvlStrRef>
          </c:cat>
          <c:val>
            <c:numRef>
              <c:f>Sheet4!$B$2:$B$41</c:f>
              <c:numCache>
                <c:formatCode>General</c:formatCode>
                <c:ptCount val="35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10</c:v>
                </c:pt>
                <c:pt idx="5">
                  <c:v>53</c:v>
                </c:pt>
                <c:pt idx="6">
                  <c:v>60</c:v>
                </c:pt>
                <c:pt idx="7">
                  <c:v>155</c:v>
                </c:pt>
                <c:pt idx="8">
                  <c:v>121</c:v>
                </c:pt>
                <c:pt idx="9">
                  <c:v>138</c:v>
                </c:pt>
                <c:pt idx="10">
                  <c:v>177</c:v>
                </c:pt>
                <c:pt idx="11">
                  <c:v>207</c:v>
                </c:pt>
                <c:pt idx="12">
                  <c:v>470</c:v>
                </c:pt>
                <c:pt idx="13">
                  <c:v>409</c:v>
                </c:pt>
                <c:pt idx="14">
                  <c:v>446</c:v>
                </c:pt>
                <c:pt idx="15">
                  <c:v>330</c:v>
                </c:pt>
                <c:pt idx="16">
                  <c:v>398</c:v>
                </c:pt>
                <c:pt idx="17">
                  <c:v>345</c:v>
                </c:pt>
                <c:pt idx="18">
                  <c:v>320</c:v>
                </c:pt>
                <c:pt idx="19">
                  <c:v>324</c:v>
                </c:pt>
                <c:pt idx="20">
                  <c:v>363</c:v>
                </c:pt>
                <c:pt idx="21">
                  <c:v>594</c:v>
                </c:pt>
                <c:pt idx="22">
                  <c:v>900</c:v>
                </c:pt>
                <c:pt idx="23">
                  <c:v>760</c:v>
                </c:pt>
                <c:pt idx="24">
                  <c:v>757</c:v>
                </c:pt>
                <c:pt idx="25">
                  <c:v>602</c:v>
                </c:pt>
                <c:pt idx="26">
                  <c:v>625</c:v>
                </c:pt>
                <c:pt idx="27">
                  <c:v>509</c:v>
                </c:pt>
                <c:pt idx="28">
                  <c:v>664</c:v>
                </c:pt>
                <c:pt idx="29">
                  <c:v>754</c:v>
                </c:pt>
                <c:pt idx="30">
                  <c:v>700</c:v>
                </c:pt>
                <c:pt idx="31">
                  <c:v>604</c:v>
                </c:pt>
                <c:pt idx="32">
                  <c:v>597</c:v>
                </c:pt>
                <c:pt idx="33">
                  <c:v>456</c:v>
                </c:pt>
                <c:pt idx="34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F-AC47-ADBC-2B98659F4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438104"/>
        <c:axId val="-2103441064"/>
      </c:barChart>
      <c:catAx>
        <c:axId val="-2103438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-2103441064"/>
        <c:crosses val="autoZero"/>
        <c:auto val="1"/>
        <c:lblAlgn val="ctr"/>
        <c:lblOffset val="100"/>
        <c:noMultiLvlLbl val="0"/>
      </c:catAx>
      <c:valAx>
        <c:axId val="-2103441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03438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2A152-3DF3-0B49-9103-61D2338DC200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E3C65-3416-F548-8793-E662B013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E4546-132E-44FA-92E0-1B99E94AFB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6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E4546-132E-44FA-92E0-1B99E94AFB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3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E4546-132E-44FA-92E0-1B99E94AFB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7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E4546-132E-44FA-92E0-1B99E94AFB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9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211EB-23F7-7E41-9999-E215B80C1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F4149-733D-094A-84B1-607A41970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8C18-AF75-6D45-9BCD-86A2768E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732B-5A91-404F-9ABA-3CCF40D8CD13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121D7-C529-D04B-9BFA-4676E0C9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C10E6-0DBA-E14C-8131-51F2D585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383C-2873-BC4D-B6DC-270BB71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0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8F23-9939-E443-A21D-308623AD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7169E-3F0B-5342-9947-9192A0F0A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82CDD-264E-6F46-BA12-97FA0902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732B-5A91-404F-9ABA-3CCF40D8CD13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0A717-F564-A14C-955B-46770BA04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74F47-437B-EB4F-A8AE-CB2AFA3B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383C-2873-BC4D-B6DC-270BB71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0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97A507-8971-9E4C-82AF-FBCF1A282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B9EA0-7293-974B-9C0F-151AA55F9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F429B-734C-D64B-9C57-A28B7AAD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732B-5A91-404F-9ABA-3CCF40D8CD13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90106-E16B-CF41-9564-349E6ECC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CCFB0-08B1-9240-923F-EBF6F72E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383C-2873-BC4D-B6DC-270BB71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0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CC32-FC6B-4442-B517-07EC35C7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4BD46-257D-394A-A9BF-0E207AF45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C5ADF-F186-284D-A6A5-1EA08B30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732B-5A91-404F-9ABA-3CCF40D8CD13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70216-EB4A-F94B-B323-4FC79D40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BA94C-AC2D-AF4D-811B-13745F83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383C-2873-BC4D-B6DC-270BB71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5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0F6F2-98D8-9444-851B-CA6CED04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391D8-B0C3-FB47-B6E6-9E8E4BF1C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73B1A-7F74-054F-8846-7D1B653E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732B-5A91-404F-9ABA-3CCF40D8CD13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CA828-A71A-1845-847A-824877D5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A9429-F46B-D646-9554-FB050D2F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383C-2873-BC4D-B6DC-270BB71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0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EAB61-4BE3-6342-9DFD-6C3A86C1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386C4-3831-CE44-8763-13CD1196C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4CB4A-32E8-E24C-B611-B331CEC16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8F856-152B-B440-A140-E74C91F0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732B-5A91-404F-9ABA-3CCF40D8CD13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0CB23-A3CE-104C-870C-FB0998CB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F0860-1B85-524E-92DE-5FA2316B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383C-2873-BC4D-B6DC-270BB71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3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7CE3-A333-2143-B7A9-3D7795A6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7F4ED-8B2E-C54B-8251-50696F905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C28C3-73FE-0C48-B9B3-BB5F38861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5D7BF-D926-D844-94D4-E554A89F3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C327D3-DD72-284B-B31F-0FF03B198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4CC670-E429-DE4B-B8E2-E44177F4B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732B-5A91-404F-9ABA-3CCF40D8CD13}" type="datetimeFigureOut">
              <a:rPr lang="en-US" smtClean="0"/>
              <a:t>12/4/19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612EC7-CD1C-6F42-A431-67591005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0963CC-0C01-BD46-AA41-FA38A8FB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383C-2873-BC4D-B6DC-270BB71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4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946E9-178D-AB43-809C-CABD0242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69C94-3F07-2145-8581-477068A5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732B-5A91-404F-9ABA-3CCF40D8CD13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87128-CEFA-E947-9BAB-EC5432A8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0ADEF-9E20-FA4F-ABE5-045722B4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383C-2873-BC4D-B6DC-270BB71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350CCF-B8CC-EA4D-8815-C37386C2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732B-5A91-404F-9ABA-3CCF40D8CD13}" type="datetimeFigureOut">
              <a:rPr lang="en-US" smtClean="0"/>
              <a:t>12/4/19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2C27-7ACA-1F42-9587-4907AD9F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91C44-F88D-2848-9A73-1B9C3BFD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383C-2873-BC4D-B6DC-270BB71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2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72DD-550E-6B4D-8BFE-5432774DE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762BE-8664-2746-A12C-2BF5C6AC5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2C752-BAD2-AB4E-9FF5-075E0414F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15A8D-0694-E947-8E8E-5F51D36E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732B-5A91-404F-9ABA-3CCF40D8CD13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7D6B3-15F3-FC48-B04D-6A7B59A06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5762F-F858-D84E-BCC4-A6B40E64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383C-2873-BC4D-B6DC-270BB71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5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BFA13-57AB-8743-8267-A0207B62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A662D6-0FD6-8446-9E12-C0F3BCF31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8AD8E-435E-FE43-B563-DE86B45D9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7205D-C143-6A40-8FFB-3A087ED3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732B-5A91-404F-9ABA-3CCF40D8CD13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6E23B-CC17-4E42-A991-7A7FE9C9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AC425-99B9-C54C-B086-6CCFDE6A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383C-2873-BC4D-B6DC-270BB71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8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9602A7-D9E6-3845-AD36-42AD2785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C8650-453D-6E41-995C-6AA72C47C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AEF9B-300D-0940-B8D5-1E96E8C0F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0732B-5A91-404F-9ABA-3CCF40D8CD13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6D010-3653-784E-9314-DDB66E3ED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92119-B4D7-7B4B-8EAB-555DA5769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383C-2873-BC4D-B6DC-270BB711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6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860279348_26dca1b0fc_k.jpg"/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8580" y="591895"/>
            <a:ext cx="11523306" cy="1034411"/>
          </a:xfrm>
          <a:prstGeom prst="rect">
            <a:avLst/>
          </a:prstGeom>
          <a:solidFill>
            <a:srgbClr val="053C5E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Delivering Innovation at Speed &amp; Scale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2125" y="5107564"/>
            <a:ext cx="20962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Pete Newell, BMNT</a:t>
            </a:r>
          </a:p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www.bmnt.com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pnewell@bmnt.com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@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peteranewell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@hacking4defense</a:t>
            </a:r>
          </a:p>
        </p:txBody>
      </p:sp>
    </p:spTree>
    <p:extLst>
      <p:ext uri="{BB962C8B-B14F-4D97-AF65-F5344CB8AC3E}">
        <p14:creationId xmlns:p14="http://schemas.microsoft.com/office/powerpoint/2010/main" val="1375130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>
            <a:extLst>
              <a:ext uri="{FF2B5EF4-FFF2-40B4-BE49-F238E27FC236}">
                <a16:creationId xmlns:a16="http://schemas.microsoft.com/office/drawing/2014/main" id="{F83D2228-1D49-D240-9EBE-013855C9A67E}"/>
              </a:ext>
            </a:extLst>
          </p:cNvPr>
          <p:cNvSpPr txBox="1"/>
          <p:nvPr/>
        </p:nvSpPr>
        <p:spPr>
          <a:xfrm>
            <a:off x="2537334" y="1464905"/>
            <a:ext cx="711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We were not </a:t>
            </a:r>
            <a:r>
              <a:rPr lang="en-US" sz="2800" b="1" dirty="0"/>
              <a:t>present</a:t>
            </a:r>
            <a:r>
              <a:rPr lang="en-US" sz="2800" dirty="0"/>
              <a:t> where the problems were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8A04155-94DD-7E49-BF77-8003289E3966}"/>
              </a:ext>
            </a:extLst>
          </p:cNvPr>
          <p:cNvSpPr txBox="1"/>
          <p:nvPr/>
        </p:nvSpPr>
        <p:spPr>
          <a:xfrm>
            <a:off x="2703260" y="417085"/>
            <a:ext cx="6785479" cy="707886"/>
          </a:xfrm>
          <a:prstGeom prst="rect">
            <a:avLst/>
          </a:prstGeom>
          <a:solidFill>
            <a:srgbClr val="053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  We had problems</a:t>
            </a:r>
          </a:p>
        </p:txBody>
      </p:sp>
    </p:spTree>
    <p:extLst>
      <p:ext uri="{BB962C8B-B14F-4D97-AF65-F5344CB8AC3E}">
        <p14:creationId xmlns:p14="http://schemas.microsoft.com/office/powerpoint/2010/main" val="177949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>
            <a:extLst>
              <a:ext uri="{FF2B5EF4-FFF2-40B4-BE49-F238E27FC236}">
                <a16:creationId xmlns:a16="http://schemas.microsoft.com/office/drawing/2014/main" id="{F83D2228-1D49-D240-9EBE-013855C9A67E}"/>
              </a:ext>
            </a:extLst>
          </p:cNvPr>
          <p:cNvSpPr txBox="1"/>
          <p:nvPr/>
        </p:nvSpPr>
        <p:spPr>
          <a:xfrm>
            <a:off x="2537334" y="1464905"/>
            <a:ext cx="711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We were not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present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where the problems were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3E887DD-848A-C84D-8CEC-C4C0E2419AC1}"/>
              </a:ext>
            </a:extLst>
          </p:cNvPr>
          <p:cNvSpPr txBox="1"/>
          <p:nvPr/>
        </p:nvSpPr>
        <p:spPr>
          <a:xfrm>
            <a:off x="458001" y="2391746"/>
            <a:ext cx="11276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We lacked </a:t>
            </a:r>
            <a:r>
              <a:rPr lang="en-US" sz="2800" b="1" dirty="0"/>
              <a:t>peripheral vision </a:t>
            </a:r>
            <a:r>
              <a:rPr lang="en-US" sz="2800" dirty="0"/>
              <a:t>and we were unable to </a:t>
            </a:r>
            <a:r>
              <a:rPr lang="en-US" sz="2800" b="1" dirty="0"/>
              <a:t>predict</a:t>
            </a:r>
            <a:r>
              <a:rPr lang="en-US" sz="2800" dirty="0"/>
              <a:t> emerging threats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8A04155-94DD-7E49-BF77-8003289E3966}"/>
              </a:ext>
            </a:extLst>
          </p:cNvPr>
          <p:cNvSpPr txBox="1"/>
          <p:nvPr/>
        </p:nvSpPr>
        <p:spPr>
          <a:xfrm>
            <a:off x="2703260" y="417085"/>
            <a:ext cx="6785479" cy="707886"/>
          </a:xfrm>
          <a:prstGeom prst="rect">
            <a:avLst/>
          </a:prstGeom>
          <a:solidFill>
            <a:srgbClr val="053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  We had problems</a:t>
            </a:r>
          </a:p>
        </p:txBody>
      </p:sp>
    </p:spTree>
    <p:extLst>
      <p:ext uri="{BB962C8B-B14F-4D97-AF65-F5344CB8AC3E}">
        <p14:creationId xmlns:p14="http://schemas.microsoft.com/office/powerpoint/2010/main" val="346324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>
            <a:extLst>
              <a:ext uri="{FF2B5EF4-FFF2-40B4-BE49-F238E27FC236}">
                <a16:creationId xmlns:a16="http://schemas.microsoft.com/office/drawing/2014/main" id="{F83D2228-1D49-D240-9EBE-013855C9A67E}"/>
              </a:ext>
            </a:extLst>
          </p:cNvPr>
          <p:cNvSpPr txBox="1"/>
          <p:nvPr/>
        </p:nvSpPr>
        <p:spPr>
          <a:xfrm>
            <a:off x="2537334" y="1464905"/>
            <a:ext cx="711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We were not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present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where the problems were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3E887DD-848A-C84D-8CEC-C4C0E2419AC1}"/>
              </a:ext>
            </a:extLst>
          </p:cNvPr>
          <p:cNvSpPr txBox="1"/>
          <p:nvPr/>
        </p:nvSpPr>
        <p:spPr>
          <a:xfrm>
            <a:off x="751603" y="2391746"/>
            <a:ext cx="10688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We lacked peripheral vision and were not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predictive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of emerging threats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DC86184-12B1-A046-83C0-AB44F68FBF0D}"/>
              </a:ext>
            </a:extLst>
          </p:cNvPr>
          <p:cNvSpPr txBox="1"/>
          <p:nvPr/>
        </p:nvSpPr>
        <p:spPr>
          <a:xfrm>
            <a:off x="751603" y="3178627"/>
            <a:ext cx="10688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lacked lacked a contextual </a:t>
            </a:r>
            <a:r>
              <a:rPr lang="en-US" sz="2800" b="1" dirty="0"/>
              <a:t>understanding</a:t>
            </a:r>
            <a:r>
              <a:rPr lang="en-US" sz="2800" dirty="0"/>
              <a:t> of the environment our problems existed in or the speed they changed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8A04155-94DD-7E49-BF77-8003289E3966}"/>
              </a:ext>
            </a:extLst>
          </p:cNvPr>
          <p:cNvSpPr txBox="1"/>
          <p:nvPr/>
        </p:nvSpPr>
        <p:spPr>
          <a:xfrm>
            <a:off x="2703260" y="417085"/>
            <a:ext cx="6785479" cy="707886"/>
          </a:xfrm>
          <a:prstGeom prst="rect">
            <a:avLst/>
          </a:prstGeom>
          <a:solidFill>
            <a:srgbClr val="053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  We had problems</a:t>
            </a:r>
          </a:p>
        </p:txBody>
      </p:sp>
    </p:spTree>
    <p:extLst>
      <p:ext uri="{BB962C8B-B14F-4D97-AF65-F5344CB8AC3E}">
        <p14:creationId xmlns:p14="http://schemas.microsoft.com/office/powerpoint/2010/main" val="352782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>
            <a:extLst>
              <a:ext uri="{FF2B5EF4-FFF2-40B4-BE49-F238E27FC236}">
                <a16:creationId xmlns:a16="http://schemas.microsoft.com/office/drawing/2014/main" id="{F83D2228-1D49-D240-9EBE-013855C9A67E}"/>
              </a:ext>
            </a:extLst>
          </p:cNvPr>
          <p:cNvSpPr txBox="1"/>
          <p:nvPr/>
        </p:nvSpPr>
        <p:spPr>
          <a:xfrm>
            <a:off x="2537334" y="1464905"/>
            <a:ext cx="711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We were not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present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where the problems were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3E887DD-848A-C84D-8CEC-C4C0E2419AC1}"/>
              </a:ext>
            </a:extLst>
          </p:cNvPr>
          <p:cNvSpPr txBox="1"/>
          <p:nvPr/>
        </p:nvSpPr>
        <p:spPr>
          <a:xfrm>
            <a:off x="751603" y="2391746"/>
            <a:ext cx="10688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We lacked peripheral vision and were not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predictive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of emerging threats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DC86184-12B1-A046-83C0-AB44F68FBF0D}"/>
              </a:ext>
            </a:extLst>
          </p:cNvPr>
          <p:cNvSpPr txBox="1"/>
          <p:nvPr/>
        </p:nvSpPr>
        <p:spPr>
          <a:xfrm>
            <a:off x="751603" y="3178627"/>
            <a:ext cx="10688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We lacked lacked a contextual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understanding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of the environment our problems existed in or the speed they changed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69EA451-73F8-0043-AE0B-98A255A75A0C}"/>
              </a:ext>
            </a:extLst>
          </p:cNvPr>
          <p:cNvSpPr txBox="1"/>
          <p:nvPr/>
        </p:nvSpPr>
        <p:spPr>
          <a:xfrm>
            <a:off x="751603" y="4396395"/>
            <a:ext cx="1068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lacked the </a:t>
            </a:r>
            <a:r>
              <a:rPr lang="en-US" sz="2800" b="1" dirty="0"/>
              <a:t>partnerships</a:t>
            </a:r>
            <a:r>
              <a:rPr lang="en-US" sz="2800" dirty="0"/>
              <a:t> we need to produce multiple options to solve problems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8A04155-94DD-7E49-BF77-8003289E3966}"/>
              </a:ext>
            </a:extLst>
          </p:cNvPr>
          <p:cNvSpPr txBox="1"/>
          <p:nvPr/>
        </p:nvSpPr>
        <p:spPr>
          <a:xfrm>
            <a:off x="2703260" y="417085"/>
            <a:ext cx="6785479" cy="707886"/>
          </a:xfrm>
          <a:prstGeom prst="rect">
            <a:avLst/>
          </a:prstGeom>
          <a:solidFill>
            <a:srgbClr val="053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  We had problems</a:t>
            </a:r>
          </a:p>
        </p:txBody>
      </p:sp>
    </p:spTree>
    <p:extLst>
      <p:ext uri="{BB962C8B-B14F-4D97-AF65-F5344CB8AC3E}">
        <p14:creationId xmlns:p14="http://schemas.microsoft.com/office/powerpoint/2010/main" val="693465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>
            <a:extLst>
              <a:ext uri="{FF2B5EF4-FFF2-40B4-BE49-F238E27FC236}">
                <a16:creationId xmlns:a16="http://schemas.microsoft.com/office/drawing/2014/main" id="{F83D2228-1D49-D240-9EBE-013855C9A67E}"/>
              </a:ext>
            </a:extLst>
          </p:cNvPr>
          <p:cNvSpPr txBox="1"/>
          <p:nvPr/>
        </p:nvSpPr>
        <p:spPr>
          <a:xfrm>
            <a:off x="2537334" y="1464905"/>
            <a:ext cx="711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We were not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present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where the problems were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3E887DD-848A-C84D-8CEC-C4C0E2419AC1}"/>
              </a:ext>
            </a:extLst>
          </p:cNvPr>
          <p:cNvSpPr txBox="1"/>
          <p:nvPr/>
        </p:nvSpPr>
        <p:spPr>
          <a:xfrm>
            <a:off x="751603" y="2391746"/>
            <a:ext cx="10688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We lacked peripheral vision and were not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predictive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of emerging threats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DC86184-12B1-A046-83C0-AB44F68FBF0D}"/>
              </a:ext>
            </a:extLst>
          </p:cNvPr>
          <p:cNvSpPr txBox="1"/>
          <p:nvPr/>
        </p:nvSpPr>
        <p:spPr>
          <a:xfrm>
            <a:off x="751603" y="3178627"/>
            <a:ext cx="10688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We lacked lacked a contextual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understanding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of the environment our problems existed in or the speed they changed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69EA451-73F8-0043-AE0B-98A255A75A0C}"/>
              </a:ext>
            </a:extLst>
          </p:cNvPr>
          <p:cNvSpPr txBox="1"/>
          <p:nvPr/>
        </p:nvSpPr>
        <p:spPr>
          <a:xfrm>
            <a:off x="751603" y="4396395"/>
            <a:ext cx="1068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We lacked the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partnerships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we need to produce multiple options to solve problems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12880D0-30FD-FD4D-984F-88617C33228F}"/>
              </a:ext>
            </a:extLst>
          </p:cNvPr>
          <p:cNvSpPr txBox="1"/>
          <p:nvPr/>
        </p:nvSpPr>
        <p:spPr>
          <a:xfrm>
            <a:off x="775676" y="5614163"/>
            <a:ext cx="106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We weren’t </a:t>
            </a:r>
            <a:r>
              <a:rPr lang="en-US" sz="2800" b="1" dirty="0"/>
              <a:t>aggressive</a:t>
            </a:r>
            <a:r>
              <a:rPr lang="en-US" sz="2800" dirty="0"/>
              <a:t> enough, striving for solutions rather than MVP’s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8A04155-94DD-7E49-BF77-8003289E3966}"/>
              </a:ext>
            </a:extLst>
          </p:cNvPr>
          <p:cNvSpPr txBox="1"/>
          <p:nvPr/>
        </p:nvSpPr>
        <p:spPr>
          <a:xfrm>
            <a:off x="2703260" y="417085"/>
            <a:ext cx="6785479" cy="707886"/>
          </a:xfrm>
          <a:prstGeom prst="rect">
            <a:avLst/>
          </a:prstGeom>
          <a:solidFill>
            <a:srgbClr val="053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  We had problems</a:t>
            </a:r>
          </a:p>
        </p:txBody>
      </p:sp>
    </p:spTree>
    <p:extLst>
      <p:ext uri="{BB962C8B-B14F-4D97-AF65-F5344CB8AC3E}">
        <p14:creationId xmlns:p14="http://schemas.microsoft.com/office/powerpoint/2010/main" val="2204863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>
            <a:extLst>
              <a:ext uri="{FF2B5EF4-FFF2-40B4-BE49-F238E27FC236}">
                <a16:creationId xmlns:a16="http://schemas.microsoft.com/office/drawing/2014/main" id="{F83D2228-1D49-D240-9EBE-013855C9A67E}"/>
              </a:ext>
            </a:extLst>
          </p:cNvPr>
          <p:cNvSpPr txBox="1"/>
          <p:nvPr/>
        </p:nvSpPr>
        <p:spPr>
          <a:xfrm>
            <a:off x="2537334" y="1464905"/>
            <a:ext cx="711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We were not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present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where the problems were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3E887DD-848A-C84D-8CEC-C4C0E2419AC1}"/>
              </a:ext>
            </a:extLst>
          </p:cNvPr>
          <p:cNvSpPr txBox="1"/>
          <p:nvPr/>
        </p:nvSpPr>
        <p:spPr>
          <a:xfrm>
            <a:off x="751603" y="2391746"/>
            <a:ext cx="10688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We lacked peripheral vision and were not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predictive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of emerging threats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DC86184-12B1-A046-83C0-AB44F68FBF0D}"/>
              </a:ext>
            </a:extLst>
          </p:cNvPr>
          <p:cNvSpPr txBox="1"/>
          <p:nvPr/>
        </p:nvSpPr>
        <p:spPr>
          <a:xfrm>
            <a:off x="751603" y="3178627"/>
            <a:ext cx="10688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We lacked lacked a contextual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understanding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of the environment our problems existed in or the speed they changed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69EA451-73F8-0043-AE0B-98A255A75A0C}"/>
              </a:ext>
            </a:extLst>
          </p:cNvPr>
          <p:cNvSpPr txBox="1"/>
          <p:nvPr/>
        </p:nvSpPr>
        <p:spPr>
          <a:xfrm>
            <a:off x="751603" y="4396395"/>
            <a:ext cx="1068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We lacked the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partnerships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we need to produce multiple options to solve problems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12880D0-30FD-FD4D-984F-88617C33228F}"/>
              </a:ext>
            </a:extLst>
          </p:cNvPr>
          <p:cNvSpPr txBox="1"/>
          <p:nvPr/>
        </p:nvSpPr>
        <p:spPr>
          <a:xfrm>
            <a:off x="775676" y="5614163"/>
            <a:ext cx="106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We weren’t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aggressive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enough, striving for solutions rather than MVP’s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8A04155-94DD-7E49-BF77-8003289E3966}"/>
              </a:ext>
            </a:extLst>
          </p:cNvPr>
          <p:cNvSpPr txBox="1"/>
          <p:nvPr/>
        </p:nvSpPr>
        <p:spPr>
          <a:xfrm>
            <a:off x="2703260" y="417085"/>
            <a:ext cx="6785479" cy="707886"/>
          </a:xfrm>
          <a:prstGeom prst="rect">
            <a:avLst/>
          </a:prstGeom>
          <a:solidFill>
            <a:srgbClr val="053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  We had problems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F6102-73FE-294D-955D-E80B5C5A0B5A}"/>
              </a:ext>
            </a:extLst>
          </p:cNvPr>
          <p:cNvSpPr txBox="1"/>
          <p:nvPr/>
        </p:nvSpPr>
        <p:spPr>
          <a:xfrm>
            <a:off x="751572" y="3117071"/>
            <a:ext cx="11100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We had no Pipeline for Innovation</a:t>
            </a:r>
          </a:p>
        </p:txBody>
      </p:sp>
    </p:spTree>
    <p:extLst>
      <p:ext uri="{BB962C8B-B14F-4D97-AF65-F5344CB8AC3E}">
        <p14:creationId xmlns:p14="http://schemas.microsoft.com/office/powerpoint/2010/main" val="4237107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>
            <a:extLst>
              <a:ext uri="{FF2B5EF4-FFF2-40B4-BE49-F238E27FC236}">
                <a16:creationId xmlns:a16="http://schemas.microsoft.com/office/drawing/2014/main" id="{F83D2228-1D49-D240-9EBE-013855C9A67E}"/>
              </a:ext>
            </a:extLst>
          </p:cNvPr>
          <p:cNvSpPr txBox="1"/>
          <p:nvPr/>
        </p:nvSpPr>
        <p:spPr>
          <a:xfrm>
            <a:off x="2537334" y="1464905"/>
            <a:ext cx="711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We were not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present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where the problems were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3E887DD-848A-C84D-8CEC-C4C0E2419AC1}"/>
              </a:ext>
            </a:extLst>
          </p:cNvPr>
          <p:cNvSpPr txBox="1"/>
          <p:nvPr/>
        </p:nvSpPr>
        <p:spPr>
          <a:xfrm>
            <a:off x="751603" y="2391746"/>
            <a:ext cx="10688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We lacked peripheral vision and were not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predictive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of emerging threats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DC86184-12B1-A046-83C0-AB44F68FBF0D}"/>
              </a:ext>
            </a:extLst>
          </p:cNvPr>
          <p:cNvSpPr txBox="1"/>
          <p:nvPr/>
        </p:nvSpPr>
        <p:spPr>
          <a:xfrm>
            <a:off x="751603" y="3178627"/>
            <a:ext cx="10688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We lacked lacked a contextual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understanding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of the environment our problems existed in or the speed they changed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69EA451-73F8-0043-AE0B-98A255A75A0C}"/>
              </a:ext>
            </a:extLst>
          </p:cNvPr>
          <p:cNvSpPr txBox="1"/>
          <p:nvPr/>
        </p:nvSpPr>
        <p:spPr>
          <a:xfrm>
            <a:off x="751603" y="4396395"/>
            <a:ext cx="1068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We lacked the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partnerships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we need to produce multiple options to solve problems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12880D0-30FD-FD4D-984F-88617C33228F}"/>
              </a:ext>
            </a:extLst>
          </p:cNvPr>
          <p:cNvSpPr txBox="1"/>
          <p:nvPr/>
        </p:nvSpPr>
        <p:spPr>
          <a:xfrm>
            <a:off x="775676" y="5614163"/>
            <a:ext cx="106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We weren’t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aggressive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enough, striving for solutions rather than MVP’s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8A04155-94DD-7E49-BF77-8003289E3966}"/>
              </a:ext>
            </a:extLst>
          </p:cNvPr>
          <p:cNvSpPr txBox="1"/>
          <p:nvPr/>
        </p:nvSpPr>
        <p:spPr>
          <a:xfrm>
            <a:off x="2703260" y="417085"/>
            <a:ext cx="6785479" cy="707886"/>
          </a:xfrm>
          <a:prstGeom prst="rect">
            <a:avLst/>
          </a:prstGeom>
          <a:solidFill>
            <a:srgbClr val="053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  We had problems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F6102-73FE-294D-955D-E80B5C5A0B5A}"/>
              </a:ext>
            </a:extLst>
          </p:cNvPr>
          <p:cNvSpPr txBox="1"/>
          <p:nvPr/>
        </p:nvSpPr>
        <p:spPr>
          <a:xfrm>
            <a:off x="3531643" y="2914966"/>
            <a:ext cx="51287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So we built one</a:t>
            </a:r>
          </a:p>
        </p:txBody>
      </p:sp>
    </p:spTree>
    <p:extLst>
      <p:ext uri="{BB962C8B-B14F-4D97-AF65-F5344CB8AC3E}">
        <p14:creationId xmlns:p14="http://schemas.microsoft.com/office/powerpoint/2010/main" val="4276041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B29EA9-F552-BD41-B72E-C319DCBD0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17" y="2424968"/>
            <a:ext cx="10812164" cy="40159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366695-E662-C34C-A6B1-CA31ED5A98A9}"/>
              </a:ext>
            </a:extLst>
          </p:cNvPr>
          <p:cNvSpPr txBox="1"/>
          <p:nvPr/>
        </p:nvSpPr>
        <p:spPr>
          <a:xfrm>
            <a:off x="2703260" y="417085"/>
            <a:ext cx="6785479" cy="707886"/>
          </a:xfrm>
          <a:prstGeom prst="rect">
            <a:avLst/>
          </a:prstGeom>
          <a:solidFill>
            <a:srgbClr val="053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  The REF Innovation Pipeline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02440-E76A-6846-97F1-2313CE834070}"/>
              </a:ext>
            </a:extLst>
          </p:cNvPr>
          <p:cNvSpPr txBox="1"/>
          <p:nvPr/>
        </p:nvSpPr>
        <p:spPr>
          <a:xfrm>
            <a:off x="1783889" y="1544137"/>
            <a:ext cx="8624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 </a:t>
            </a:r>
            <a:r>
              <a:rPr lang="en-US" sz="2400" b="1" dirty="0"/>
              <a:t>data-driven</a:t>
            </a:r>
            <a:r>
              <a:rPr lang="en-US" sz="2400" dirty="0"/>
              <a:t>, </a:t>
            </a:r>
            <a:r>
              <a:rPr lang="en-US" sz="2400" b="1" dirty="0"/>
              <a:t>disciplined</a:t>
            </a:r>
            <a:r>
              <a:rPr lang="en-US" sz="2400" dirty="0"/>
              <a:t> system for delivering </a:t>
            </a:r>
            <a:r>
              <a:rPr lang="en-US" sz="2400" b="1" dirty="0"/>
              <a:t>innovation</a:t>
            </a:r>
            <a:r>
              <a:rPr lang="en-US" sz="2400" dirty="0"/>
              <a:t> at speed</a:t>
            </a:r>
          </a:p>
        </p:txBody>
      </p:sp>
    </p:spTree>
    <p:extLst>
      <p:ext uri="{BB962C8B-B14F-4D97-AF65-F5344CB8AC3E}">
        <p14:creationId xmlns:p14="http://schemas.microsoft.com/office/powerpoint/2010/main" val="3203065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B29EA9-F552-BD41-B72E-C319DCBD0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18" y="1951619"/>
            <a:ext cx="10812164" cy="40159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366695-E662-C34C-A6B1-CA31ED5A98A9}"/>
              </a:ext>
            </a:extLst>
          </p:cNvPr>
          <p:cNvSpPr txBox="1"/>
          <p:nvPr/>
        </p:nvSpPr>
        <p:spPr>
          <a:xfrm>
            <a:off x="2703260" y="417085"/>
            <a:ext cx="6785479" cy="707886"/>
          </a:xfrm>
          <a:prstGeom prst="rect">
            <a:avLst/>
          </a:prstGeom>
          <a:solidFill>
            <a:srgbClr val="053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  The REF Innovation Pipeline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FA84FB-FA69-9E4B-98B9-A80E2C3F926D}"/>
              </a:ext>
            </a:extLst>
          </p:cNvPr>
          <p:cNvSpPr/>
          <p:nvPr/>
        </p:nvSpPr>
        <p:spPr>
          <a:xfrm>
            <a:off x="2900084" y="1701478"/>
            <a:ext cx="9195459" cy="4734046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2482C-7721-F74C-95AF-37A6D1780AAC}"/>
              </a:ext>
            </a:extLst>
          </p:cNvPr>
          <p:cNvSpPr txBox="1"/>
          <p:nvPr/>
        </p:nvSpPr>
        <p:spPr>
          <a:xfrm>
            <a:off x="1097246" y="5705956"/>
            <a:ext cx="1395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44FF9D-AD32-584E-A755-69A483566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29" y="2218979"/>
            <a:ext cx="5217763" cy="34812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616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B29EA9-F552-BD41-B72E-C319DCBD0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18" y="1951619"/>
            <a:ext cx="10812164" cy="40159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366695-E662-C34C-A6B1-CA31ED5A98A9}"/>
              </a:ext>
            </a:extLst>
          </p:cNvPr>
          <p:cNvSpPr txBox="1"/>
          <p:nvPr/>
        </p:nvSpPr>
        <p:spPr>
          <a:xfrm>
            <a:off x="2703260" y="417085"/>
            <a:ext cx="6785479" cy="707886"/>
          </a:xfrm>
          <a:prstGeom prst="rect">
            <a:avLst/>
          </a:prstGeom>
          <a:solidFill>
            <a:srgbClr val="053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  The REF Innovation Pipeline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FA84FB-FA69-9E4B-98B9-A80E2C3F926D}"/>
              </a:ext>
            </a:extLst>
          </p:cNvPr>
          <p:cNvSpPr/>
          <p:nvPr/>
        </p:nvSpPr>
        <p:spPr>
          <a:xfrm>
            <a:off x="5405377" y="1701478"/>
            <a:ext cx="6690166" cy="4734046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2482C-7721-F74C-95AF-37A6D1780AAC}"/>
              </a:ext>
            </a:extLst>
          </p:cNvPr>
          <p:cNvSpPr txBox="1"/>
          <p:nvPr/>
        </p:nvSpPr>
        <p:spPr>
          <a:xfrm>
            <a:off x="3457891" y="5678325"/>
            <a:ext cx="1354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CURATE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9D7DE-9E47-7042-9BD8-07583B49CD09}"/>
              </a:ext>
            </a:extLst>
          </p:cNvPr>
          <p:cNvSpPr/>
          <p:nvPr/>
        </p:nvSpPr>
        <p:spPr>
          <a:xfrm>
            <a:off x="244997" y="1467499"/>
            <a:ext cx="2729697" cy="4734046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7FD5BC-1FA8-1045-A63F-3CB0A7E115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2039387"/>
            <a:ext cx="4851917" cy="36389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36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503"/>
          <a:stretch/>
        </p:blipFill>
        <p:spPr>
          <a:xfrm>
            <a:off x="-24530" y="-1"/>
            <a:ext cx="12241660" cy="750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26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B29EA9-F552-BD41-B72E-C319DCBD0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18" y="1951619"/>
            <a:ext cx="10812164" cy="40159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366695-E662-C34C-A6B1-CA31ED5A98A9}"/>
              </a:ext>
            </a:extLst>
          </p:cNvPr>
          <p:cNvSpPr txBox="1"/>
          <p:nvPr/>
        </p:nvSpPr>
        <p:spPr>
          <a:xfrm>
            <a:off x="2703260" y="417085"/>
            <a:ext cx="6785479" cy="707886"/>
          </a:xfrm>
          <a:prstGeom prst="rect">
            <a:avLst/>
          </a:prstGeom>
          <a:solidFill>
            <a:srgbClr val="053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  The REF Innovation Pipeline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FA84FB-FA69-9E4B-98B9-A80E2C3F926D}"/>
              </a:ext>
            </a:extLst>
          </p:cNvPr>
          <p:cNvSpPr/>
          <p:nvPr/>
        </p:nvSpPr>
        <p:spPr>
          <a:xfrm>
            <a:off x="8403219" y="1701478"/>
            <a:ext cx="3692323" cy="4734046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9D7DE-9E47-7042-9BD8-07583B49CD09}"/>
              </a:ext>
            </a:extLst>
          </p:cNvPr>
          <p:cNvSpPr/>
          <p:nvPr/>
        </p:nvSpPr>
        <p:spPr>
          <a:xfrm>
            <a:off x="244997" y="1467499"/>
            <a:ext cx="5044633" cy="4734046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1792D-61D0-404C-8BB8-DFA463EC9B28}"/>
              </a:ext>
            </a:extLst>
          </p:cNvPr>
          <p:cNvSpPr txBox="1"/>
          <p:nvPr/>
        </p:nvSpPr>
        <p:spPr>
          <a:xfrm>
            <a:off x="6095999" y="5678325"/>
            <a:ext cx="1689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DISCOVER</a:t>
            </a:r>
          </a:p>
        </p:txBody>
      </p:sp>
      <p:pic>
        <p:nvPicPr>
          <p:cNvPr id="11" name="Picture 10" descr="A screen shot of a store&#10;&#10;Description automatically generated">
            <a:extLst>
              <a:ext uri="{FF2B5EF4-FFF2-40B4-BE49-F238E27FC236}">
                <a16:creationId xmlns:a16="http://schemas.microsoft.com/office/drawing/2014/main" id="{F3CD03C6-04AD-BA4E-916E-E708E27EA8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09" y="2574220"/>
            <a:ext cx="4958921" cy="2770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991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B29EA9-F552-BD41-B72E-C319DCBD0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18" y="1951619"/>
            <a:ext cx="10812164" cy="40159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366695-E662-C34C-A6B1-CA31ED5A98A9}"/>
              </a:ext>
            </a:extLst>
          </p:cNvPr>
          <p:cNvSpPr txBox="1"/>
          <p:nvPr/>
        </p:nvSpPr>
        <p:spPr>
          <a:xfrm>
            <a:off x="2703260" y="417085"/>
            <a:ext cx="6785479" cy="707886"/>
          </a:xfrm>
          <a:prstGeom prst="rect">
            <a:avLst/>
          </a:prstGeom>
          <a:solidFill>
            <a:srgbClr val="053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  The REF Innovation Pipeline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9D7DE-9E47-7042-9BD8-07583B49CD09}"/>
              </a:ext>
            </a:extLst>
          </p:cNvPr>
          <p:cNvSpPr/>
          <p:nvPr/>
        </p:nvSpPr>
        <p:spPr>
          <a:xfrm>
            <a:off x="244997" y="1467499"/>
            <a:ext cx="8516448" cy="4734046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1792D-61D0-404C-8BB8-DFA463EC9B28}"/>
              </a:ext>
            </a:extLst>
          </p:cNvPr>
          <p:cNvSpPr txBox="1"/>
          <p:nvPr/>
        </p:nvSpPr>
        <p:spPr>
          <a:xfrm>
            <a:off x="9579978" y="5678325"/>
            <a:ext cx="1683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INCUBATE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79803F-75B9-8743-B0FB-C052A3AD18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189477" y="2343935"/>
            <a:ext cx="3130595" cy="33961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728794-46AD-994F-8C93-58117C01FC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1336" y="2343935"/>
            <a:ext cx="3130594" cy="33961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8730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366695-E662-C34C-A6B1-CA31ED5A98A9}"/>
              </a:ext>
            </a:extLst>
          </p:cNvPr>
          <p:cNvSpPr txBox="1"/>
          <p:nvPr/>
        </p:nvSpPr>
        <p:spPr>
          <a:xfrm>
            <a:off x="2703260" y="417085"/>
            <a:ext cx="6785479" cy="707886"/>
          </a:xfrm>
          <a:prstGeom prst="rect">
            <a:avLst/>
          </a:prstGeom>
          <a:solidFill>
            <a:srgbClr val="053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  The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A4C5C-E4BC-BA47-8E0C-1A3AA2D92F41}"/>
              </a:ext>
            </a:extLst>
          </p:cNvPr>
          <p:cNvSpPr txBox="1"/>
          <p:nvPr/>
        </p:nvSpPr>
        <p:spPr>
          <a:xfrm>
            <a:off x="3829938" y="1714288"/>
            <a:ext cx="4532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850 new problems generated</a:t>
            </a:r>
          </a:p>
        </p:txBody>
      </p:sp>
    </p:spTree>
    <p:extLst>
      <p:ext uri="{BB962C8B-B14F-4D97-AF65-F5344CB8AC3E}">
        <p14:creationId xmlns:p14="http://schemas.microsoft.com/office/powerpoint/2010/main" val="1049993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366695-E662-C34C-A6B1-CA31ED5A98A9}"/>
              </a:ext>
            </a:extLst>
          </p:cNvPr>
          <p:cNvSpPr txBox="1"/>
          <p:nvPr/>
        </p:nvSpPr>
        <p:spPr>
          <a:xfrm>
            <a:off x="2703260" y="417085"/>
            <a:ext cx="6785479" cy="707886"/>
          </a:xfrm>
          <a:prstGeom prst="rect">
            <a:avLst/>
          </a:prstGeom>
          <a:solidFill>
            <a:srgbClr val="053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  The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A4C5C-E4BC-BA47-8E0C-1A3AA2D92F41}"/>
              </a:ext>
            </a:extLst>
          </p:cNvPr>
          <p:cNvSpPr txBox="1"/>
          <p:nvPr/>
        </p:nvSpPr>
        <p:spPr>
          <a:xfrm>
            <a:off x="3868955" y="1714288"/>
            <a:ext cx="445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850 new problems generated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4D153-9E74-8E4E-9888-3C17849AB715}"/>
              </a:ext>
            </a:extLst>
          </p:cNvPr>
          <p:cNvSpPr txBox="1"/>
          <p:nvPr/>
        </p:nvSpPr>
        <p:spPr>
          <a:xfrm>
            <a:off x="4093606" y="2407863"/>
            <a:ext cx="4004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  520 problems prioritized</a:t>
            </a:r>
          </a:p>
        </p:txBody>
      </p:sp>
    </p:spTree>
    <p:extLst>
      <p:ext uri="{BB962C8B-B14F-4D97-AF65-F5344CB8AC3E}">
        <p14:creationId xmlns:p14="http://schemas.microsoft.com/office/powerpoint/2010/main" val="2257831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366695-E662-C34C-A6B1-CA31ED5A98A9}"/>
              </a:ext>
            </a:extLst>
          </p:cNvPr>
          <p:cNvSpPr txBox="1"/>
          <p:nvPr/>
        </p:nvSpPr>
        <p:spPr>
          <a:xfrm>
            <a:off x="2703260" y="417085"/>
            <a:ext cx="6785479" cy="707886"/>
          </a:xfrm>
          <a:prstGeom prst="rect">
            <a:avLst/>
          </a:prstGeom>
          <a:solidFill>
            <a:srgbClr val="053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  The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A4C5C-E4BC-BA47-8E0C-1A3AA2D92F41}"/>
              </a:ext>
            </a:extLst>
          </p:cNvPr>
          <p:cNvSpPr txBox="1"/>
          <p:nvPr/>
        </p:nvSpPr>
        <p:spPr>
          <a:xfrm>
            <a:off x="3868955" y="1714288"/>
            <a:ext cx="445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850 new problems generated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4D153-9E74-8E4E-9888-3C17849AB715}"/>
              </a:ext>
            </a:extLst>
          </p:cNvPr>
          <p:cNvSpPr txBox="1"/>
          <p:nvPr/>
        </p:nvSpPr>
        <p:spPr>
          <a:xfrm>
            <a:off x="4131886" y="2407863"/>
            <a:ext cx="3928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  520 problems prioritized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72067-082A-594D-B907-0DBF7D78DBD3}"/>
              </a:ext>
            </a:extLst>
          </p:cNvPr>
          <p:cNvSpPr txBox="1"/>
          <p:nvPr/>
        </p:nvSpPr>
        <p:spPr>
          <a:xfrm>
            <a:off x="4340971" y="3155163"/>
            <a:ext cx="3510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  360 projects initiated</a:t>
            </a:r>
          </a:p>
        </p:txBody>
      </p:sp>
    </p:spTree>
    <p:extLst>
      <p:ext uri="{BB962C8B-B14F-4D97-AF65-F5344CB8AC3E}">
        <p14:creationId xmlns:p14="http://schemas.microsoft.com/office/powerpoint/2010/main" val="3400709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366695-E662-C34C-A6B1-CA31ED5A98A9}"/>
              </a:ext>
            </a:extLst>
          </p:cNvPr>
          <p:cNvSpPr txBox="1"/>
          <p:nvPr/>
        </p:nvSpPr>
        <p:spPr>
          <a:xfrm>
            <a:off x="2703260" y="417085"/>
            <a:ext cx="6785479" cy="707886"/>
          </a:xfrm>
          <a:prstGeom prst="rect">
            <a:avLst/>
          </a:prstGeom>
          <a:solidFill>
            <a:srgbClr val="053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  The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A4C5C-E4BC-BA47-8E0C-1A3AA2D92F41}"/>
              </a:ext>
            </a:extLst>
          </p:cNvPr>
          <p:cNvSpPr txBox="1"/>
          <p:nvPr/>
        </p:nvSpPr>
        <p:spPr>
          <a:xfrm>
            <a:off x="3868955" y="1714288"/>
            <a:ext cx="445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850 new problems generated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4D153-9E74-8E4E-9888-3C17849AB715}"/>
              </a:ext>
            </a:extLst>
          </p:cNvPr>
          <p:cNvSpPr txBox="1"/>
          <p:nvPr/>
        </p:nvSpPr>
        <p:spPr>
          <a:xfrm>
            <a:off x="4131886" y="2407863"/>
            <a:ext cx="3928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  520 problems prioritized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72067-082A-594D-B907-0DBF7D78DBD3}"/>
              </a:ext>
            </a:extLst>
          </p:cNvPr>
          <p:cNvSpPr txBox="1"/>
          <p:nvPr/>
        </p:nvSpPr>
        <p:spPr>
          <a:xfrm>
            <a:off x="4375083" y="3155163"/>
            <a:ext cx="3441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  360 projects initiated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4E15B-F382-2A41-ACB1-131D52BDB24B}"/>
              </a:ext>
            </a:extLst>
          </p:cNvPr>
          <p:cNvSpPr txBox="1"/>
          <p:nvPr/>
        </p:nvSpPr>
        <p:spPr>
          <a:xfrm>
            <a:off x="2889975" y="3902463"/>
            <a:ext cx="6412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  115 solutions delivered to the battlefield</a:t>
            </a:r>
          </a:p>
        </p:txBody>
      </p:sp>
    </p:spTree>
    <p:extLst>
      <p:ext uri="{BB962C8B-B14F-4D97-AF65-F5344CB8AC3E}">
        <p14:creationId xmlns:p14="http://schemas.microsoft.com/office/powerpoint/2010/main" val="1616452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366695-E662-C34C-A6B1-CA31ED5A98A9}"/>
              </a:ext>
            </a:extLst>
          </p:cNvPr>
          <p:cNvSpPr txBox="1"/>
          <p:nvPr/>
        </p:nvSpPr>
        <p:spPr>
          <a:xfrm>
            <a:off x="2703260" y="417085"/>
            <a:ext cx="6785479" cy="707886"/>
          </a:xfrm>
          <a:prstGeom prst="rect">
            <a:avLst/>
          </a:prstGeom>
          <a:solidFill>
            <a:srgbClr val="053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  The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A4C5C-E4BC-BA47-8E0C-1A3AA2D92F41}"/>
              </a:ext>
            </a:extLst>
          </p:cNvPr>
          <p:cNvSpPr txBox="1"/>
          <p:nvPr/>
        </p:nvSpPr>
        <p:spPr>
          <a:xfrm>
            <a:off x="3868955" y="1714288"/>
            <a:ext cx="445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850 new problems generated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4D153-9E74-8E4E-9888-3C17849AB715}"/>
              </a:ext>
            </a:extLst>
          </p:cNvPr>
          <p:cNvSpPr txBox="1"/>
          <p:nvPr/>
        </p:nvSpPr>
        <p:spPr>
          <a:xfrm>
            <a:off x="4131886" y="2407863"/>
            <a:ext cx="3928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  520 problems prioritized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72067-082A-594D-B907-0DBF7D78DBD3}"/>
              </a:ext>
            </a:extLst>
          </p:cNvPr>
          <p:cNvSpPr txBox="1"/>
          <p:nvPr/>
        </p:nvSpPr>
        <p:spPr>
          <a:xfrm>
            <a:off x="4375083" y="3155163"/>
            <a:ext cx="3441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  360 projects initiated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4E15B-F382-2A41-ACB1-131D52BDB24B}"/>
              </a:ext>
            </a:extLst>
          </p:cNvPr>
          <p:cNvSpPr txBox="1"/>
          <p:nvPr/>
        </p:nvSpPr>
        <p:spPr>
          <a:xfrm>
            <a:off x="2964034" y="3902463"/>
            <a:ext cx="6263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  115 solutions delivered to the battlefield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1CC488-E79E-BA44-99BE-469BFD166290}"/>
              </a:ext>
            </a:extLst>
          </p:cNvPr>
          <p:cNvSpPr txBox="1"/>
          <p:nvPr/>
        </p:nvSpPr>
        <p:spPr>
          <a:xfrm>
            <a:off x="2374361" y="4649763"/>
            <a:ext cx="7443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  20 solutions transitioned to Programs of Record</a:t>
            </a:r>
          </a:p>
        </p:txBody>
      </p:sp>
    </p:spTree>
    <p:extLst>
      <p:ext uri="{BB962C8B-B14F-4D97-AF65-F5344CB8AC3E}">
        <p14:creationId xmlns:p14="http://schemas.microsoft.com/office/powerpoint/2010/main" val="1734952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366695-E662-C34C-A6B1-CA31ED5A98A9}"/>
              </a:ext>
            </a:extLst>
          </p:cNvPr>
          <p:cNvSpPr txBox="1"/>
          <p:nvPr/>
        </p:nvSpPr>
        <p:spPr>
          <a:xfrm>
            <a:off x="2703260" y="417085"/>
            <a:ext cx="6785479" cy="707886"/>
          </a:xfrm>
          <a:prstGeom prst="rect">
            <a:avLst/>
          </a:prstGeom>
          <a:solidFill>
            <a:srgbClr val="053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  The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A4C5C-E4BC-BA47-8E0C-1A3AA2D92F41}"/>
              </a:ext>
            </a:extLst>
          </p:cNvPr>
          <p:cNvSpPr txBox="1"/>
          <p:nvPr/>
        </p:nvSpPr>
        <p:spPr>
          <a:xfrm>
            <a:off x="3868955" y="1714288"/>
            <a:ext cx="445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850 new problems generated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4D153-9E74-8E4E-9888-3C17849AB715}"/>
              </a:ext>
            </a:extLst>
          </p:cNvPr>
          <p:cNvSpPr txBox="1"/>
          <p:nvPr/>
        </p:nvSpPr>
        <p:spPr>
          <a:xfrm>
            <a:off x="4131886" y="2407863"/>
            <a:ext cx="3928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  520 problems prioritized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72067-082A-594D-B907-0DBF7D78DBD3}"/>
              </a:ext>
            </a:extLst>
          </p:cNvPr>
          <p:cNvSpPr txBox="1"/>
          <p:nvPr/>
        </p:nvSpPr>
        <p:spPr>
          <a:xfrm>
            <a:off x="4375083" y="3155163"/>
            <a:ext cx="3441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  360 projects initiated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4E15B-F382-2A41-ACB1-131D52BDB24B}"/>
              </a:ext>
            </a:extLst>
          </p:cNvPr>
          <p:cNvSpPr txBox="1"/>
          <p:nvPr/>
        </p:nvSpPr>
        <p:spPr>
          <a:xfrm>
            <a:off x="2964034" y="3902463"/>
            <a:ext cx="6263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  115 solutions delivered to the battlefield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1CC488-E79E-BA44-99BE-469BFD166290}"/>
              </a:ext>
            </a:extLst>
          </p:cNvPr>
          <p:cNvSpPr txBox="1"/>
          <p:nvPr/>
        </p:nvSpPr>
        <p:spPr>
          <a:xfrm>
            <a:off x="2448900" y="4649763"/>
            <a:ext cx="7294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  20 solutions transitioned to Programs of Record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A10AE-B0C3-9844-8B5C-06E47A5C04AE}"/>
              </a:ext>
            </a:extLst>
          </p:cNvPr>
          <p:cNvSpPr txBox="1"/>
          <p:nvPr/>
        </p:nvSpPr>
        <p:spPr>
          <a:xfrm>
            <a:off x="4420289" y="5398762"/>
            <a:ext cx="3351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  $1.5 Billion invested</a:t>
            </a:r>
          </a:p>
        </p:txBody>
      </p:sp>
    </p:spTree>
    <p:extLst>
      <p:ext uri="{BB962C8B-B14F-4D97-AF65-F5344CB8AC3E}">
        <p14:creationId xmlns:p14="http://schemas.microsoft.com/office/powerpoint/2010/main" val="3177207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858E332-8603-8149-A274-8EC94BB1F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Innovation Pipeline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FA9835F-05DE-1343-8ED4-CDFD785BDC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What we learned on the battlefield had larger implications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93A2DA-443A-014D-9657-C18BC8CE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F92-6B3E-384A-852B-3ABF3EAECADC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1A0AA-4854-4C48-B643-3DFE24B93A83}"/>
              </a:ext>
            </a:extLst>
          </p:cNvPr>
          <p:cNvSpPr txBox="1"/>
          <p:nvPr/>
        </p:nvSpPr>
        <p:spPr>
          <a:xfrm>
            <a:off x="914400" y="6356350"/>
            <a:ext cx="1657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©2019 BMNT &amp; Steve Blank</a:t>
            </a:r>
          </a:p>
        </p:txBody>
      </p:sp>
    </p:spTree>
    <p:extLst>
      <p:ext uri="{BB962C8B-B14F-4D97-AF65-F5344CB8AC3E}">
        <p14:creationId xmlns:p14="http://schemas.microsoft.com/office/powerpoint/2010/main" val="2990270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858E332-8603-8149-A274-8EC94BB1F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87" y="185017"/>
            <a:ext cx="10515600" cy="78480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Innovation Pipeline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ECBA747-9522-3849-AD4C-AACAB3358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7" y="2972585"/>
            <a:ext cx="12192000" cy="2438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AE582-E8C9-1441-B154-F13518AC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F92-6B3E-384A-852B-3ABF3EAECADC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C4E9C-31C4-4146-AA52-25B44D061970}"/>
              </a:ext>
            </a:extLst>
          </p:cNvPr>
          <p:cNvSpPr txBox="1"/>
          <p:nvPr/>
        </p:nvSpPr>
        <p:spPr>
          <a:xfrm>
            <a:off x="914400" y="6356350"/>
            <a:ext cx="1657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©2019 BMNT &amp; Steve Blank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48A0E1-9C4B-1348-B610-4E17B2CEAD7A}"/>
              </a:ext>
            </a:extLst>
          </p:cNvPr>
          <p:cNvSpPr/>
          <p:nvPr/>
        </p:nvSpPr>
        <p:spPr>
          <a:xfrm>
            <a:off x="503583" y="1196224"/>
            <a:ext cx="113836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Requires a </a:t>
            </a:r>
            <a:r>
              <a:rPr lang="en-US" sz="2400" u="sng" dirty="0">
                <a:solidFill>
                  <a:srgbClr val="FF0000"/>
                </a:solidFill>
              </a:rPr>
              <a:t>disciplined</a:t>
            </a:r>
            <a:r>
              <a:rPr lang="en-US" sz="2400" dirty="0"/>
              <a:t>, </a:t>
            </a:r>
            <a:r>
              <a:rPr lang="en-US" sz="2400" u="sng" dirty="0">
                <a:solidFill>
                  <a:srgbClr val="FF0000"/>
                </a:solidFill>
              </a:rPr>
              <a:t>evidence-based</a:t>
            </a:r>
            <a:r>
              <a:rPr lang="en-US" sz="2400" dirty="0"/>
              <a:t>, </a:t>
            </a:r>
            <a:r>
              <a:rPr lang="en-US" sz="2400" u="sng" dirty="0">
                <a:solidFill>
                  <a:srgbClr val="FF0000"/>
                </a:solidFill>
              </a:rPr>
              <a:t>data-driven</a:t>
            </a:r>
            <a:r>
              <a:rPr lang="en-US" sz="2400" dirty="0"/>
              <a:t>, process for </a:t>
            </a:r>
            <a:r>
              <a:rPr lang="en-US" sz="2400" u="sng" dirty="0">
                <a:solidFill>
                  <a:srgbClr val="FF0000"/>
                </a:solidFill>
              </a:rPr>
              <a:t>connecting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innovation activities into an </a:t>
            </a:r>
            <a:r>
              <a:rPr lang="en-US" sz="2400" u="sng" dirty="0">
                <a:solidFill>
                  <a:srgbClr val="FF0000"/>
                </a:solidFill>
              </a:rPr>
              <a:t>accountable</a:t>
            </a:r>
            <a:r>
              <a:rPr lang="en-US" sz="2400" dirty="0"/>
              <a:t> system that </a:t>
            </a:r>
            <a:r>
              <a:rPr lang="en-US" sz="2400" u="sng" dirty="0">
                <a:solidFill>
                  <a:srgbClr val="FF0000"/>
                </a:solidFill>
              </a:rPr>
              <a:t>rapidly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delivers solutions to hard problems</a:t>
            </a:r>
          </a:p>
          <a:p>
            <a:endParaRPr lang="en-US" sz="2400" dirty="0"/>
          </a:p>
          <a:p>
            <a:pPr algn="ctr"/>
            <a:r>
              <a:rPr lang="en-US" sz="2400" dirty="0"/>
              <a:t>There are 5 steps in the Pipeline</a:t>
            </a:r>
          </a:p>
        </p:txBody>
      </p:sp>
    </p:spTree>
    <p:extLst>
      <p:ext uri="{BB962C8B-B14F-4D97-AF65-F5344CB8AC3E}">
        <p14:creationId xmlns:p14="http://schemas.microsoft.com/office/powerpoint/2010/main" val="270074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65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02AAC-2FAA-D84A-A4B5-B45FA894AE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9666" y="1280160"/>
            <a:ext cx="7792668" cy="5326554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C1D43BDC-9582-AD4A-B81A-3B8A8BB94269}"/>
              </a:ext>
            </a:extLst>
          </p:cNvPr>
          <p:cNvSpPr txBox="1">
            <a:spLocks/>
          </p:cNvSpPr>
          <p:nvPr/>
        </p:nvSpPr>
        <p:spPr>
          <a:xfrm>
            <a:off x="1053894" y="207264"/>
            <a:ext cx="10515600" cy="953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When operationalized… 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innovation pipeline creates a funnel for innovation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E0752-6C67-554A-B4FB-D7D59BFEBADB}"/>
              </a:ext>
            </a:extLst>
          </p:cNvPr>
          <p:cNvSpPr txBox="1"/>
          <p:nvPr/>
        </p:nvSpPr>
        <p:spPr>
          <a:xfrm>
            <a:off x="741732" y="2867982"/>
            <a:ext cx="12579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Ideas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Technology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Problems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People</a:t>
            </a:r>
          </a:p>
        </p:txBody>
      </p:sp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1AB6CE43-7096-7F42-89BE-9ED4F4B2217E}"/>
              </a:ext>
            </a:extLst>
          </p:cNvPr>
          <p:cNvSpPr/>
          <p:nvPr/>
        </p:nvSpPr>
        <p:spPr>
          <a:xfrm>
            <a:off x="2059318" y="2586069"/>
            <a:ext cx="1201902" cy="27147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D5E22-1663-884A-B6C3-892E4A7798F0}"/>
              </a:ext>
            </a:extLst>
          </p:cNvPr>
          <p:cNvSpPr txBox="1"/>
          <p:nvPr/>
        </p:nvSpPr>
        <p:spPr>
          <a:xfrm>
            <a:off x="9984255" y="3560478"/>
            <a:ext cx="1092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Deployed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Solutions</a:t>
            </a:r>
          </a:p>
        </p:txBody>
      </p:sp>
      <p:sp>
        <p:nvSpPr>
          <p:cNvPr id="12" name="Striped Right Arrow 11">
            <a:extLst>
              <a:ext uri="{FF2B5EF4-FFF2-40B4-BE49-F238E27FC236}">
                <a16:creationId xmlns:a16="http://schemas.microsoft.com/office/drawing/2014/main" id="{4EC3550E-B0F8-3A4F-94B2-2F18AE5C0EBE}"/>
              </a:ext>
            </a:extLst>
          </p:cNvPr>
          <p:cNvSpPr/>
          <p:nvPr/>
        </p:nvSpPr>
        <p:spPr>
          <a:xfrm>
            <a:off x="8571330" y="3704823"/>
            <a:ext cx="1353312" cy="4772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DAD12B-3D6D-B949-BB4E-495FA595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F92-6B3E-384A-852B-3ABF3EAECADC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81F6B3-20CE-4C45-8533-DFCF71100842}"/>
              </a:ext>
            </a:extLst>
          </p:cNvPr>
          <p:cNvSpPr txBox="1"/>
          <p:nvPr/>
        </p:nvSpPr>
        <p:spPr>
          <a:xfrm>
            <a:off x="541840" y="6356350"/>
            <a:ext cx="1657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©2019 BMNT &amp; Steve Blank</a:t>
            </a:r>
          </a:p>
        </p:txBody>
      </p:sp>
    </p:spTree>
    <p:extLst>
      <p:ext uri="{BB962C8B-B14F-4D97-AF65-F5344CB8AC3E}">
        <p14:creationId xmlns:p14="http://schemas.microsoft.com/office/powerpoint/2010/main" val="2930342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5C0EA-0641-7D4D-922C-41849C73D766}"/>
              </a:ext>
            </a:extLst>
          </p:cNvPr>
          <p:cNvGrpSpPr/>
          <p:nvPr/>
        </p:nvGrpSpPr>
        <p:grpSpPr>
          <a:xfrm>
            <a:off x="2585202" y="177820"/>
            <a:ext cx="8451801" cy="5590101"/>
            <a:chOff x="2479967" y="173391"/>
            <a:chExt cx="8451801" cy="559010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2F6CFB-70CF-7C4C-8AD4-80262CF81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79967" y="173391"/>
              <a:ext cx="7792668" cy="559010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DBD58-5979-8E45-9D0C-723167E45E38}"/>
                </a:ext>
              </a:extLst>
            </p:cNvPr>
            <p:cNvSpPr txBox="1"/>
            <p:nvPr/>
          </p:nvSpPr>
          <p:spPr>
            <a:xfrm>
              <a:off x="2947599" y="1617091"/>
              <a:ext cx="115003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181</a:t>
              </a:r>
              <a:r>
                <a:rPr lang="en-US" dirty="0"/>
                <a:t> </a:t>
              </a:r>
              <a:r>
                <a:rPr lang="en-US" sz="1400" dirty="0"/>
                <a:t>GOV/COM entities engaged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33B2A0-0F8A-1342-9C76-E3B2E0AAEAE6}"/>
                </a:ext>
              </a:extLst>
            </p:cNvPr>
            <p:cNvSpPr txBox="1"/>
            <p:nvPr/>
          </p:nvSpPr>
          <p:spPr>
            <a:xfrm>
              <a:off x="2947599" y="2640360"/>
              <a:ext cx="115003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1800</a:t>
              </a:r>
              <a:r>
                <a:rPr lang="en-US" b="1" dirty="0"/>
                <a:t> </a:t>
              </a:r>
            </a:p>
            <a:p>
              <a:pPr algn="ctr"/>
              <a:r>
                <a:rPr lang="en-US" sz="1400" dirty="0"/>
                <a:t>People Trained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1E26D7-0738-3749-8ED9-004DE9E4B79C}"/>
                </a:ext>
              </a:extLst>
            </p:cNvPr>
            <p:cNvSpPr txBox="1"/>
            <p:nvPr/>
          </p:nvSpPr>
          <p:spPr>
            <a:xfrm>
              <a:off x="2947599" y="3623240"/>
              <a:ext cx="11500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1391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</a:rPr>
                <a:t>Problems Sourced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82D019-75FF-5841-AA89-DE7998622DCC}"/>
                </a:ext>
              </a:extLst>
            </p:cNvPr>
            <p:cNvSpPr txBox="1"/>
            <p:nvPr/>
          </p:nvSpPr>
          <p:spPr>
            <a:xfrm>
              <a:off x="4458601" y="2542597"/>
              <a:ext cx="12650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540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</a:rPr>
                <a:t>Problems Curated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86D3F4-D9D1-414A-849C-9095E5C2AB99}"/>
                </a:ext>
              </a:extLst>
            </p:cNvPr>
            <p:cNvSpPr txBox="1"/>
            <p:nvPr/>
          </p:nvSpPr>
          <p:spPr>
            <a:xfrm>
              <a:off x="5642772" y="2568574"/>
              <a:ext cx="12650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122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Teams in Discovery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4B1B48-1956-4546-AE4A-952BABFB2B93}"/>
                </a:ext>
              </a:extLst>
            </p:cNvPr>
            <p:cNvSpPr txBox="1"/>
            <p:nvPr/>
          </p:nvSpPr>
          <p:spPr>
            <a:xfrm>
              <a:off x="8011115" y="2570752"/>
              <a:ext cx="12650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9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Solutions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Delivered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E49C3AA-DFCF-DF44-BC51-5244B29975F1}"/>
                </a:ext>
              </a:extLst>
            </p:cNvPr>
            <p:cNvSpPr txBox="1"/>
            <p:nvPr/>
          </p:nvSpPr>
          <p:spPr>
            <a:xfrm>
              <a:off x="6801174" y="2585175"/>
              <a:ext cx="12650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28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Solutions in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Incubation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C23A12-A732-8346-BD85-98EE955B1FF7}"/>
                </a:ext>
              </a:extLst>
            </p:cNvPr>
            <p:cNvSpPr txBox="1"/>
            <p:nvPr/>
          </p:nvSpPr>
          <p:spPr>
            <a:xfrm>
              <a:off x="3085523" y="4962590"/>
              <a:ext cx="126504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1391</a:t>
              </a:r>
              <a:r>
                <a:rPr lang="en-US" b="1" dirty="0"/>
                <a:t> </a:t>
              </a:r>
              <a:r>
                <a:rPr lang="en-US" sz="1400" dirty="0"/>
                <a:t>Problems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68E9BE-F60C-5543-9A88-15EC8904A120}"/>
                </a:ext>
              </a:extLst>
            </p:cNvPr>
            <p:cNvSpPr txBox="1"/>
            <p:nvPr/>
          </p:nvSpPr>
          <p:spPr>
            <a:xfrm>
              <a:off x="4503993" y="4709947"/>
              <a:ext cx="1265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38%</a:t>
              </a:r>
              <a:endParaRPr lang="en-US" sz="1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FA128D-275F-904E-8C2D-DA7E6B8B1A10}"/>
                </a:ext>
              </a:extLst>
            </p:cNvPr>
            <p:cNvSpPr txBox="1"/>
            <p:nvPr/>
          </p:nvSpPr>
          <p:spPr>
            <a:xfrm>
              <a:off x="5652584" y="4709947"/>
              <a:ext cx="1265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23%</a:t>
              </a:r>
              <a:endParaRPr lang="en-US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300DD5-34F4-5446-A224-862C9866D0FD}"/>
                </a:ext>
              </a:extLst>
            </p:cNvPr>
            <p:cNvSpPr txBox="1"/>
            <p:nvPr/>
          </p:nvSpPr>
          <p:spPr>
            <a:xfrm>
              <a:off x="6801175" y="4711342"/>
              <a:ext cx="1265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23%</a:t>
              </a:r>
              <a:endParaRPr lang="en-US" sz="1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6A9CCB-17C6-8F44-8812-7EC5E5B92D6C}"/>
                </a:ext>
              </a:extLst>
            </p:cNvPr>
            <p:cNvSpPr txBox="1"/>
            <p:nvPr/>
          </p:nvSpPr>
          <p:spPr>
            <a:xfrm>
              <a:off x="8035031" y="4709947"/>
              <a:ext cx="1265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32%</a:t>
              </a:r>
              <a:endParaRPr lang="en-US" sz="14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04EAEC-A7D5-6A4E-8BBB-9E81C7CD68AD}"/>
                </a:ext>
              </a:extLst>
            </p:cNvPr>
            <p:cNvSpPr txBox="1"/>
            <p:nvPr/>
          </p:nvSpPr>
          <p:spPr>
            <a:xfrm>
              <a:off x="9645006" y="4648392"/>
              <a:ext cx="1265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% moving forward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15990F-272A-9D4F-92A2-37DB1E05D934}"/>
                </a:ext>
              </a:extLst>
            </p:cNvPr>
            <p:cNvSpPr txBox="1"/>
            <p:nvPr/>
          </p:nvSpPr>
          <p:spPr>
            <a:xfrm>
              <a:off x="9666725" y="5192211"/>
              <a:ext cx="1265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% of original total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326F5EC-FA6A-1B48-B780-6A3B7A53CDFE}"/>
                </a:ext>
              </a:extLst>
            </p:cNvPr>
            <p:cNvSpPr txBox="1"/>
            <p:nvPr/>
          </p:nvSpPr>
          <p:spPr>
            <a:xfrm>
              <a:off x="7997297" y="5244301"/>
              <a:ext cx="1265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.6%</a:t>
              </a:r>
              <a:endParaRPr lang="en-US" sz="14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70DC3FE-9257-1B4F-8D28-2A805D4DFCBF}"/>
                </a:ext>
              </a:extLst>
            </p:cNvPr>
            <p:cNvSpPr txBox="1"/>
            <p:nvPr/>
          </p:nvSpPr>
          <p:spPr>
            <a:xfrm>
              <a:off x="6816185" y="5253766"/>
              <a:ext cx="1265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2%</a:t>
              </a:r>
              <a:endParaRPr lang="en-US" sz="1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E7A2E4A-98B6-914A-94DF-335A6BCAF1EB}"/>
                </a:ext>
              </a:extLst>
            </p:cNvPr>
            <p:cNvSpPr txBox="1"/>
            <p:nvPr/>
          </p:nvSpPr>
          <p:spPr>
            <a:xfrm>
              <a:off x="5635073" y="5270367"/>
              <a:ext cx="1265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9%</a:t>
              </a:r>
              <a:endParaRPr lang="en-US" sz="1400" dirty="0"/>
            </a:p>
          </p:txBody>
        </p:sp>
        <p:sp>
          <p:nvSpPr>
            <p:cNvPr id="37" name="Right Arrow 36">
              <a:extLst>
                <a:ext uri="{FF2B5EF4-FFF2-40B4-BE49-F238E27FC236}">
                  <a16:creationId xmlns:a16="http://schemas.microsoft.com/office/drawing/2014/main" id="{B15D8274-CBD8-004A-A05A-A12CD4D0ADFC}"/>
                </a:ext>
              </a:extLst>
            </p:cNvPr>
            <p:cNvSpPr/>
            <p:nvPr/>
          </p:nvSpPr>
          <p:spPr>
            <a:xfrm>
              <a:off x="4776134" y="4597815"/>
              <a:ext cx="5030340" cy="627163"/>
            </a:xfrm>
            <a:prstGeom prst="rightArrow">
              <a:avLst/>
            </a:prstGeom>
            <a:solidFill>
              <a:srgbClr val="F2F2F2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ight Arrow 37">
              <a:extLst>
                <a:ext uri="{FF2B5EF4-FFF2-40B4-BE49-F238E27FC236}">
                  <a16:creationId xmlns:a16="http://schemas.microsoft.com/office/drawing/2014/main" id="{1738F62F-DAE0-734D-A7BD-3CC7425228E0}"/>
                </a:ext>
              </a:extLst>
            </p:cNvPr>
            <p:cNvSpPr/>
            <p:nvPr/>
          </p:nvSpPr>
          <p:spPr>
            <a:xfrm>
              <a:off x="4776133" y="5123193"/>
              <a:ext cx="5030340" cy="627163"/>
            </a:xfrm>
            <a:prstGeom prst="rightArrow">
              <a:avLst/>
            </a:prstGeom>
            <a:solidFill>
              <a:srgbClr val="F2F2F2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82ACC11-6637-E340-ADAC-7AFB326CEC2D}"/>
              </a:ext>
            </a:extLst>
          </p:cNvPr>
          <p:cNvSpPr txBox="1"/>
          <p:nvPr/>
        </p:nvSpPr>
        <p:spPr>
          <a:xfrm>
            <a:off x="697841" y="2644789"/>
            <a:ext cx="1960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H4D &amp; BMNT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2018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EOY Snapshot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7EA8DB-41A4-0343-BDD5-2114FE93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21437"/>
            <a:ext cx="2743200" cy="365125"/>
          </a:xfrm>
        </p:spPr>
        <p:txBody>
          <a:bodyPr/>
          <a:lstStyle/>
          <a:p>
            <a:fld id="{5986CF92-6B3E-384A-852B-3ABF3EAECADC}" type="slidenum">
              <a:rPr lang="en-US" smtClean="0"/>
              <a:t>31</a:t>
            </a:fld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CF81F65-5FDA-3740-ACF2-90093E409852}"/>
              </a:ext>
            </a:extLst>
          </p:cNvPr>
          <p:cNvSpPr txBox="1"/>
          <p:nvPr/>
        </p:nvSpPr>
        <p:spPr>
          <a:xfrm>
            <a:off x="1354697" y="6440921"/>
            <a:ext cx="1657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©2019 BMNT &amp; Steve Blank</a:t>
            </a:r>
          </a:p>
        </p:txBody>
      </p:sp>
    </p:spTree>
    <p:extLst>
      <p:ext uri="{BB962C8B-B14F-4D97-AF65-F5344CB8AC3E}">
        <p14:creationId xmlns:p14="http://schemas.microsoft.com/office/powerpoint/2010/main" val="3392592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858E332-8603-8149-A274-8EC94BB1F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554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Each step requires it’s own support structure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DCC954-428F-5544-9D88-A09120A53C05}"/>
              </a:ext>
            </a:extLst>
          </p:cNvPr>
          <p:cNvSpPr/>
          <p:nvPr/>
        </p:nvSpPr>
        <p:spPr>
          <a:xfrm>
            <a:off x="611957" y="4973058"/>
            <a:ext cx="10727989" cy="5942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Activities, Methodologies, &amp; Tools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2ECB7-B88C-1840-98C9-A2EAD6DB42B8}"/>
              </a:ext>
            </a:extLst>
          </p:cNvPr>
          <p:cNvSpPr/>
          <p:nvPr/>
        </p:nvSpPr>
        <p:spPr>
          <a:xfrm>
            <a:off x="611957" y="4086490"/>
            <a:ext cx="10683762" cy="591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Pipeline &amp; Infrastructure Process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9AEDCB-0994-FA46-995B-7935F4553900}"/>
              </a:ext>
            </a:extLst>
          </p:cNvPr>
          <p:cNvSpPr/>
          <p:nvPr/>
        </p:nvSpPr>
        <p:spPr>
          <a:xfrm>
            <a:off x="621293" y="3335718"/>
            <a:ext cx="10674426" cy="5838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Strategy</a:t>
            </a:r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9A57984D-D244-5742-9A4E-37880B4BD7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82" y="3435584"/>
            <a:ext cx="429590" cy="441975"/>
          </a:xfrm>
          <a:prstGeom prst="rect">
            <a:avLst/>
          </a:prstGeom>
        </p:spPr>
      </p:pic>
      <p:pic>
        <p:nvPicPr>
          <p:cNvPr id="22" name="Picture 21" descr="A black sign with white text&#10;&#10;Description automatically generated">
            <a:extLst>
              <a:ext uri="{FF2B5EF4-FFF2-40B4-BE49-F238E27FC236}">
                <a16:creationId xmlns:a16="http://schemas.microsoft.com/office/drawing/2014/main" id="{97EB7BD2-F317-9540-86DF-C5621FF84C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00" y="5040961"/>
            <a:ext cx="501310" cy="515762"/>
          </a:xfrm>
          <a:prstGeom prst="rect">
            <a:avLst/>
          </a:prstGeom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255A7883-56EB-814E-83B0-4E997DB234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77" y="4108410"/>
            <a:ext cx="572228" cy="588725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017F3451-289D-B749-8A17-4B23324B3E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53" y="9248659"/>
            <a:ext cx="565001" cy="56500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D0A5B40-B7FB-854D-9371-EC934EAC776D}"/>
              </a:ext>
            </a:extLst>
          </p:cNvPr>
          <p:cNvGrpSpPr/>
          <p:nvPr/>
        </p:nvGrpSpPr>
        <p:grpSpPr>
          <a:xfrm>
            <a:off x="611957" y="5829091"/>
            <a:ext cx="10727989" cy="594289"/>
            <a:chOff x="611957" y="6093251"/>
            <a:chExt cx="10727989" cy="5942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6F27D5D-F86B-0542-9C8A-AE691053B783}"/>
                </a:ext>
              </a:extLst>
            </p:cNvPr>
            <p:cNvSpPr/>
            <p:nvPr/>
          </p:nvSpPr>
          <p:spPr>
            <a:xfrm>
              <a:off x="611957" y="6093251"/>
              <a:ext cx="10727989" cy="594289"/>
            </a:xfrm>
            <a:prstGeom prst="rect">
              <a:avLst/>
            </a:prstGeom>
            <a:solidFill>
              <a:srgbClr val="C9A4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Metrics &amp; Data</a:t>
              </a:r>
            </a:p>
          </p:txBody>
        </p:sp>
        <p:pic>
          <p:nvPicPr>
            <p:cNvPr id="3" name="Picture 2" descr="A close up of a logo&#10;&#10;Description automatically generated">
              <a:extLst>
                <a:ext uri="{FF2B5EF4-FFF2-40B4-BE49-F238E27FC236}">
                  <a16:creationId xmlns:a16="http://schemas.microsoft.com/office/drawing/2014/main" id="{9489B1EA-C256-A145-A39C-5D945DDE6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945" y="6093251"/>
              <a:ext cx="555693" cy="555693"/>
            </a:xfrm>
            <a:prstGeom prst="rect">
              <a:avLst/>
            </a:prstGeom>
          </p:spPr>
        </p:pic>
      </p:grpSp>
      <p:pic>
        <p:nvPicPr>
          <p:cNvPr id="37" name="Picture 36" descr="A close up of a sign&#10;&#10;Description automatically generated">
            <a:extLst>
              <a:ext uri="{FF2B5EF4-FFF2-40B4-BE49-F238E27FC236}">
                <a16:creationId xmlns:a16="http://schemas.microsoft.com/office/drawing/2014/main" id="{A3C4B27D-6EFD-294C-9DC5-742267C396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4376" y="1383516"/>
            <a:ext cx="7939608" cy="15879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507B85-8366-3844-AF89-DC0D41E1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92190"/>
            <a:ext cx="2743200" cy="365125"/>
          </a:xfrm>
        </p:spPr>
        <p:txBody>
          <a:bodyPr/>
          <a:lstStyle/>
          <a:p>
            <a:fld id="{5986CF92-6B3E-384A-852B-3ABF3EAECADC}" type="slidenum">
              <a:rPr lang="en-US" smtClean="0"/>
              <a:t>32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16E4F7-46A6-FA4D-A7CE-388D25907BC7}"/>
              </a:ext>
            </a:extLst>
          </p:cNvPr>
          <p:cNvSpPr txBox="1"/>
          <p:nvPr/>
        </p:nvSpPr>
        <p:spPr>
          <a:xfrm>
            <a:off x="626611" y="6509065"/>
            <a:ext cx="1657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©2019 BMNT &amp; Steve Blank</a:t>
            </a:r>
          </a:p>
        </p:txBody>
      </p:sp>
    </p:spTree>
    <p:extLst>
      <p:ext uri="{BB962C8B-B14F-4D97-AF65-F5344CB8AC3E}">
        <p14:creationId xmlns:p14="http://schemas.microsoft.com/office/powerpoint/2010/main" val="640861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D7AA8EE-09F0-BE4C-B998-D962B65B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11630"/>
            <a:ext cx="9144000" cy="1828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234E4D1-0B72-8B46-8ACA-E5738EE37986}"/>
              </a:ext>
            </a:extLst>
          </p:cNvPr>
          <p:cNvGrpSpPr/>
          <p:nvPr/>
        </p:nvGrpSpPr>
        <p:grpSpPr>
          <a:xfrm>
            <a:off x="2817979" y="1495458"/>
            <a:ext cx="427007" cy="377256"/>
            <a:chOff x="2484408" y="3842111"/>
            <a:chExt cx="1727200" cy="1727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5DC448-0EE5-6140-B8DB-0A834E92DF1F}"/>
                </a:ext>
              </a:extLst>
            </p:cNvPr>
            <p:cNvSpPr/>
            <p:nvPr/>
          </p:nvSpPr>
          <p:spPr>
            <a:xfrm>
              <a:off x="2484408" y="3842111"/>
              <a:ext cx="1708030" cy="1725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3E18CA-C08F-A04A-8264-B1349FCBF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4408" y="3842111"/>
              <a:ext cx="1727200" cy="17272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D1FC532-52F5-2F47-A365-D2E798FE9CDD}"/>
              </a:ext>
            </a:extLst>
          </p:cNvPr>
          <p:cNvGrpSpPr/>
          <p:nvPr/>
        </p:nvGrpSpPr>
        <p:grpSpPr>
          <a:xfrm>
            <a:off x="4640310" y="1480362"/>
            <a:ext cx="427007" cy="377256"/>
            <a:chOff x="2484408" y="3842111"/>
            <a:chExt cx="1727200" cy="17272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F342C8-BCB7-CB47-8403-3105FF95B336}"/>
                </a:ext>
              </a:extLst>
            </p:cNvPr>
            <p:cNvSpPr/>
            <p:nvPr/>
          </p:nvSpPr>
          <p:spPr>
            <a:xfrm>
              <a:off x="2484408" y="3842111"/>
              <a:ext cx="1708030" cy="1725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22447CE-3801-1849-88B7-483BA2914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4408" y="3842111"/>
              <a:ext cx="1727200" cy="1727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931A65-1467-CB4C-8A6F-7357626FEBDF}"/>
              </a:ext>
            </a:extLst>
          </p:cNvPr>
          <p:cNvGrpSpPr/>
          <p:nvPr/>
        </p:nvGrpSpPr>
        <p:grpSpPr>
          <a:xfrm>
            <a:off x="6514398" y="1491144"/>
            <a:ext cx="427007" cy="377256"/>
            <a:chOff x="2484408" y="3842111"/>
            <a:chExt cx="1727200" cy="1727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10009E-24A7-9740-9458-9DE1407C14B7}"/>
                </a:ext>
              </a:extLst>
            </p:cNvPr>
            <p:cNvSpPr/>
            <p:nvPr/>
          </p:nvSpPr>
          <p:spPr>
            <a:xfrm>
              <a:off x="2484408" y="3842111"/>
              <a:ext cx="1708030" cy="1725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7CB6570-11AF-F141-B48B-36980607C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4408" y="3842111"/>
              <a:ext cx="1727200" cy="17272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224364-1B44-4B4F-B202-A67B42C8A7EA}"/>
              </a:ext>
            </a:extLst>
          </p:cNvPr>
          <p:cNvGrpSpPr/>
          <p:nvPr/>
        </p:nvGrpSpPr>
        <p:grpSpPr>
          <a:xfrm>
            <a:off x="8453185" y="1476048"/>
            <a:ext cx="427007" cy="377256"/>
            <a:chOff x="2484408" y="3842111"/>
            <a:chExt cx="1727200" cy="17272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5B4BA4-8E8E-0A46-852D-1A4BE5B426A2}"/>
                </a:ext>
              </a:extLst>
            </p:cNvPr>
            <p:cNvSpPr/>
            <p:nvPr/>
          </p:nvSpPr>
          <p:spPr>
            <a:xfrm>
              <a:off x="2484408" y="3842111"/>
              <a:ext cx="1708030" cy="1725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4D8C85-AF0F-A94E-9709-0BA4B65F2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4408" y="3842111"/>
              <a:ext cx="1727200" cy="17272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188F991-8C60-DC4A-AF65-A3D1B5435F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1930" y="2922109"/>
            <a:ext cx="6733283" cy="3252562"/>
          </a:xfrm>
          <a:prstGeom prst="rect">
            <a:avLst/>
          </a:prstGeom>
        </p:spPr>
      </p:pic>
      <p:sp>
        <p:nvSpPr>
          <p:cNvPr id="21" name="Title 8">
            <a:extLst>
              <a:ext uri="{FF2B5EF4-FFF2-40B4-BE49-F238E27FC236}">
                <a16:creationId xmlns:a16="http://schemas.microsoft.com/office/drawing/2014/main" id="{58F014F3-CC13-5141-B0EA-F34BB838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10" y="0"/>
            <a:ext cx="10515600" cy="95331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Hard choices must be made between steps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7CE720-0B46-B64C-AFE4-DCAE1FF2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F92-6B3E-384A-852B-3ABF3EAECADC}" type="slidenum">
              <a:rPr lang="en-US" smtClean="0"/>
              <a:t>33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3EA662-F3D3-3540-A4FD-DB02B5CA1118}"/>
              </a:ext>
            </a:extLst>
          </p:cNvPr>
          <p:cNvSpPr txBox="1"/>
          <p:nvPr/>
        </p:nvSpPr>
        <p:spPr>
          <a:xfrm>
            <a:off x="914400" y="6356350"/>
            <a:ext cx="1657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©2019 BMNT &amp; Steve Blank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1AC4FA-3571-B94E-AFA4-DD106F5B0F77}"/>
              </a:ext>
            </a:extLst>
          </p:cNvPr>
          <p:cNvSpPr txBox="1"/>
          <p:nvPr/>
        </p:nvSpPr>
        <p:spPr>
          <a:xfrm>
            <a:off x="496957" y="2693808"/>
            <a:ext cx="40054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GRADE:</a:t>
            </a:r>
          </a:p>
          <a:p>
            <a:endParaRPr lang="en-US" sz="2000" dirty="0"/>
          </a:p>
          <a:p>
            <a:r>
              <a:rPr lang="en-US" sz="2000" dirty="0"/>
              <a:t>The technology readiness level (Technology Readiness Level or TRL)</a:t>
            </a:r>
          </a:p>
          <a:p>
            <a:endParaRPr lang="en-US" sz="2000" dirty="0"/>
          </a:p>
          <a:p>
            <a:r>
              <a:rPr lang="en-US" sz="2000" dirty="0"/>
              <a:t>A team’s ability to deliver the solution (Investment Readiness Level or IRL)</a:t>
            </a:r>
          </a:p>
          <a:p>
            <a:endParaRPr lang="en-US" sz="2000" dirty="0"/>
          </a:p>
          <a:p>
            <a:r>
              <a:rPr lang="en-US" sz="2000" dirty="0"/>
              <a:t>The user’s willingness to adopt the solution (Adoption Readiness Level or ARL)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1354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860279348_26dca1b0fc_k.jpg"/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8580" y="591895"/>
            <a:ext cx="11523306" cy="1034411"/>
          </a:xfrm>
          <a:prstGeom prst="rect">
            <a:avLst/>
          </a:prstGeom>
          <a:solidFill>
            <a:srgbClr val="053C5E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ADAM.CG PRO" charset="0"/>
                <a:ea typeface="ADAM.CG PRO" charset="0"/>
                <a:cs typeface="ADAM.CG PRO" charset="0"/>
              </a:rPr>
              <a:t>Delivering Innovation at Speed &amp; Scale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2125" y="5107564"/>
            <a:ext cx="20962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Pete Newell, BMNT</a:t>
            </a:r>
          </a:p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www.bmnt.com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pnewell@bmnt.com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@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peteranewell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@hacking4defense</a:t>
            </a:r>
          </a:p>
        </p:txBody>
      </p:sp>
    </p:spTree>
    <p:extLst>
      <p:ext uri="{BB962C8B-B14F-4D97-AF65-F5344CB8AC3E}">
        <p14:creationId xmlns:p14="http://schemas.microsoft.com/office/powerpoint/2010/main" val="205332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830580" y="0"/>
          <a:ext cx="1053084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905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0" y="0"/>
          <a:ext cx="12121654" cy="649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triped Right Arrow 1">
            <a:extLst>
              <a:ext uri="{FF2B5EF4-FFF2-40B4-BE49-F238E27FC236}">
                <a16:creationId xmlns:a16="http://schemas.microsoft.com/office/drawing/2014/main" id="{1DCD2C7C-0CF7-F04E-B7CD-DA901057C51D}"/>
              </a:ext>
            </a:extLst>
          </p:cNvPr>
          <p:cNvSpPr/>
          <p:nvPr/>
        </p:nvSpPr>
        <p:spPr>
          <a:xfrm>
            <a:off x="7529803" y="1371599"/>
            <a:ext cx="4282751" cy="1371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Solutions Delivered</a:t>
            </a:r>
          </a:p>
        </p:txBody>
      </p:sp>
    </p:spTree>
    <p:extLst>
      <p:ext uri="{BB962C8B-B14F-4D97-AF65-F5344CB8AC3E}">
        <p14:creationId xmlns:p14="http://schemas.microsoft.com/office/powerpoint/2010/main" val="401235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3048000" y="762000"/>
          <a:ext cx="8560918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4ACE0E83-A931-244B-828E-C0D51F5F3721}"/>
              </a:ext>
            </a:extLst>
          </p:cNvPr>
          <p:cNvSpPr/>
          <p:nvPr/>
        </p:nvSpPr>
        <p:spPr>
          <a:xfrm>
            <a:off x="5151119" y="1638059"/>
            <a:ext cx="3365901" cy="93044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0FB532A-E0D4-1E4A-8032-95313AC4E694}"/>
              </a:ext>
            </a:extLst>
          </p:cNvPr>
          <p:cNvSpPr/>
          <p:nvPr/>
        </p:nvSpPr>
        <p:spPr>
          <a:xfrm>
            <a:off x="8799094" y="1638059"/>
            <a:ext cx="2809824" cy="93044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90BB01-E1C1-5D49-9A7D-29670D0BB239}"/>
              </a:ext>
            </a:extLst>
          </p:cNvPr>
          <p:cNvGrpSpPr/>
          <p:nvPr/>
        </p:nvGrpSpPr>
        <p:grpSpPr>
          <a:xfrm>
            <a:off x="583082" y="3867603"/>
            <a:ext cx="2272553" cy="1868024"/>
            <a:chOff x="490928" y="1421490"/>
            <a:chExt cx="2272553" cy="186802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99918C5-CA23-EE40-81F8-71B0C848E16B}"/>
                </a:ext>
              </a:extLst>
            </p:cNvPr>
            <p:cNvSpPr/>
            <p:nvPr/>
          </p:nvSpPr>
          <p:spPr>
            <a:xfrm>
              <a:off x="696044" y="1606156"/>
              <a:ext cx="1676400" cy="1562808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6DEA07-01C7-DF42-A029-8A185DE222AF}"/>
                </a:ext>
              </a:extLst>
            </p:cNvPr>
            <p:cNvSpPr txBox="1"/>
            <p:nvPr/>
          </p:nvSpPr>
          <p:spPr>
            <a:xfrm>
              <a:off x="1069816" y="1421490"/>
              <a:ext cx="9624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Observe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9850EB-86B4-9540-889E-A720C88B93A6}"/>
                </a:ext>
              </a:extLst>
            </p:cNvPr>
            <p:cNvSpPr txBox="1"/>
            <p:nvPr/>
          </p:nvSpPr>
          <p:spPr>
            <a:xfrm>
              <a:off x="1981407" y="2199169"/>
              <a:ext cx="7820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Orient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CC9785-7060-A644-A29B-D112896E804D}"/>
                </a:ext>
              </a:extLst>
            </p:cNvPr>
            <p:cNvSpPr txBox="1"/>
            <p:nvPr/>
          </p:nvSpPr>
          <p:spPr>
            <a:xfrm>
              <a:off x="1135698" y="2920182"/>
              <a:ext cx="830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Decide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E5713F-1D81-EC43-8BE1-E8F85E88398B}"/>
                </a:ext>
              </a:extLst>
            </p:cNvPr>
            <p:cNvSpPr txBox="1"/>
            <p:nvPr/>
          </p:nvSpPr>
          <p:spPr>
            <a:xfrm>
              <a:off x="490928" y="2170836"/>
              <a:ext cx="4924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Act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FD0189B-3EAB-FC44-AD6E-97E21F8C6145}"/>
              </a:ext>
            </a:extLst>
          </p:cNvPr>
          <p:cNvSpPr txBox="1"/>
          <p:nvPr/>
        </p:nvSpPr>
        <p:spPr>
          <a:xfrm>
            <a:off x="1170440" y="4478449"/>
            <a:ext cx="9119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28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Months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C8AA7-FDCC-0640-AC05-32D23D8AF44D}"/>
              </a:ext>
            </a:extLst>
          </p:cNvPr>
          <p:cNvSpPr txBox="1"/>
          <p:nvPr/>
        </p:nvSpPr>
        <p:spPr>
          <a:xfrm>
            <a:off x="375578" y="682074"/>
            <a:ext cx="3365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16 Months to recognize and articulate the problem</a:t>
            </a:r>
          </a:p>
          <a:p>
            <a:endParaRPr lang="en-US" sz="2400" dirty="0"/>
          </a:p>
          <a:p>
            <a:r>
              <a:rPr lang="en-US" sz="2400" dirty="0"/>
              <a:t>12 more months to deliver solutions</a:t>
            </a:r>
          </a:p>
        </p:txBody>
      </p:sp>
    </p:spTree>
    <p:extLst>
      <p:ext uri="{BB962C8B-B14F-4D97-AF65-F5344CB8AC3E}">
        <p14:creationId xmlns:p14="http://schemas.microsoft.com/office/powerpoint/2010/main" val="103396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648131E-9B52-534C-B966-85F21DD9CAD4}"/>
              </a:ext>
            </a:extLst>
          </p:cNvPr>
          <p:cNvGrpSpPr/>
          <p:nvPr/>
        </p:nvGrpSpPr>
        <p:grpSpPr>
          <a:xfrm>
            <a:off x="3048000" y="762000"/>
            <a:ext cx="8560918" cy="5334000"/>
            <a:chOff x="1828800" y="1161288"/>
            <a:chExt cx="8560918" cy="5334000"/>
          </a:xfrm>
        </p:grpSpPr>
        <p:graphicFrame>
          <p:nvGraphicFramePr>
            <p:cNvPr id="6" name="Chart 5"/>
            <p:cNvGraphicFramePr/>
            <p:nvPr/>
          </p:nvGraphicFramePr>
          <p:xfrm>
            <a:off x="1828800" y="1161288"/>
            <a:ext cx="8560918" cy="533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E8D140-44BF-2F4B-9C72-B1D995654B75}"/>
                </a:ext>
              </a:extLst>
            </p:cNvPr>
            <p:cNvSpPr/>
            <p:nvPr/>
          </p:nvSpPr>
          <p:spPr>
            <a:xfrm>
              <a:off x="3611880" y="4122822"/>
              <a:ext cx="1518920" cy="104273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577488C-5EA0-C048-9406-BDEFFA2FCE1E}"/>
                </a:ext>
              </a:extLst>
            </p:cNvPr>
            <p:cNvSpPr/>
            <p:nvPr/>
          </p:nvSpPr>
          <p:spPr>
            <a:xfrm>
              <a:off x="5473699" y="3167434"/>
              <a:ext cx="1794042" cy="104273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B2E2740-0595-AD4B-B4A7-0D44277D2D26}"/>
                </a:ext>
              </a:extLst>
            </p:cNvPr>
            <p:cNvSpPr/>
            <p:nvPr/>
          </p:nvSpPr>
          <p:spPr>
            <a:xfrm>
              <a:off x="7579894" y="2265480"/>
              <a:ext cx="1794042" cy="104273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740464D-8B8E-3F4B-9906-3EA15EB59169}"/>
              </a:ext>
            </a:extLst>
          </p:cNvPr>
          <p:cNvSpPr/>
          <p:nvPr/>
        </p:nvSpPr>
        <p:spPr>
          <a:xfrm>
            <a:off x="696044" y="1606156"/>
            <a:ext cx="1676400" cy="15628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71192-AC47-4741-A6A9-D7A9A2C6ED07}"/>
              </a:ext>
            </a:extLst>
          </p:cNvPr>
          <p:cNvSpPr txBox="1"/>
          <p:nvPr/>
        </p:nvSpPr>
        <p:spPr>
          <a:xfrm>
            <a:off x="1069816" y="1421490"/>
            <a:ext cx="9624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Observe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255EFE-9D47-D945-94E8-2FEED5759DF8}"/>
              </a:ext>
            </a:extLst>
          </p:cNvPr>
          <p:cNvSpPr txBox="1"/>
          <p:nvPr/>
        </p:nvSpPr>
        <p:spPr>
          <a:xfrm>
            <a:off x="1981407" y="2199169"/>
            <a:ext cx="7820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Orient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5ECEC-992D-B44B-950D-E7CFF9F10CDB}"/>
              </a:ext>
            </a:extLst>
          </p:cNvPr>
          <p:cNvSpPr txBox="1"/>
          <p:nvPr/>
        </p:nvSpPr>
        <p:spPr>
          <a:xfrm>
            <a:off x="1135698" y="2920182"/>
            <a:ext cx="8306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Decide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05FE9C-0CE9-BF49-8BBD-47BC518B3FE2}"/>
              </a:ext>
            </a:extLst>
          </p:cNvPr>
          <p:cNvSpPr txBox="1"/>
          <p:nvPr/>
        </p:nvSpPr>
        <p:spPr>
          <a:xfrm>
            <a:off x="490928" y="2170836"/>
            <a:ext cx="4924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ACB2F1-CAA7-DE48-B11B-3D13AC02FA44}"/>
              </a:ext>
            </a:extLst>
          </p:cNvPr>
          <p:cNvSpPr txBox="1"/>
          <p:nvPr/>
        </p:nvSpPr>
        <p:spPr>
          <a:xfrm>
            <a:off x="1069491" y="1983725"/>
            <a:ext cx="9119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Months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A92EB3-81B9-0548-B854-21A74C9D59E7}"/>
              </a:ext>
            </a:extLst>
          </p:cNvPr>
          <p:cNvSpPr/>
          <p:nvPr/>
        </p:nvSpPr>
        <p:spPr>
          <a:xfrm>
            <a:off x="5151119" y="1638059"/>
            <a:ext cx="3365901" cy="93044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D1ACD6A-B7E7-FE47-AF2C-89BB12B98871}"/>
              </a:ext>
            </a:extLst>
          </p:cNvPr>
          <p:cNvSpPr/>
          <p:nvPr/>
        </p:nvSpPr>
        <p:spPr>
          <a:xfrm>
            <a:off x="8799094" y="1638059"/>
            <a:ext cx="2809824" cy="93044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71EB01-D73F-E245-A73E-00AC37E37E66}"/>
              </a:ext>
            </a:extLst>
          </p:cNvPr>
          <p:cNvGrpSpPr/>
          <p:nvPr/>
        </p:nvGrpSpPr>
        <p:grpSpPr>
          <a:xfrm>
            <a:off x="490928" y="3832259"/>
            <a:ext cx="2272553" cy="1868024"/>
            <a:chOff x="490928" y="1421490"/>
            <a:chExt cx="2272553" cy="186802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DD8385-A18C-6E47-9131-0ED5B9D8CB29}"/>
                </a:ext>
              </a:extLst>
            </p:cNvPr>
            <p:cNvSpPr/>
            <p:nvPr/>
          </p:nvSpPr>
          <p:spPr>
            <a:xfrm>
              <a:off x="696044" y="1606156"/>
              <a:ext cx="1676400" cy="1562808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0E5BD5-814E-7544-9F61-733212857175}"/>
                </a:ext>
              </a:extLst>
            </p:cNvPr>
            <p:cNvSpPr txBox="1"/>
            <p:nvPr/>
          </p:nvSpPr>
          <p:spPr>
            <a:xfrm>
              <a:off x="1069816" y="1421490"/>
              <a:ext cx="9624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Observe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37E2FA-86BB-9243-BCAD-2B6B2263C85E}"/>
                </a:ext>
              </a:extLst>
            </p:cNvPr>
            <p:cNvSpPr txBox="1"/>
            <p:nvPr/>
          </p:nvSpPr>
          <p:spPr>
            <a:xfrm>
              <a:off x="1981407" y="2199169"/>
              <a:ext cx="7820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Orient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D6D3E7-BF97-8C45-9BE4-7A066E11E3E5}"/>
                </a:ext>
              </a:extLst>
            </p:cNvPr>
            <p:cNvSpPr txBox="1"/>
            <p:nvPr/>
          </p:nvSpPr>
          <p:spPr>
            <a:xfrm>
              <a:off x="1135698" y="2920182"/>
              <a:ext cx="830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Decide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7DF5BC-4E4B-3B42-A6D0-4AAA58DF16DB}"/>
                </a:ext>
              </a:extLst>
            </p:cNvPr>
            <p:cNvSpPr txBox="1"/>
            <p:nvPr/>
          </p:nvSpPr>
          <p:spPr>
            <a:xfrm>
              <a:off x="490928" y="2170836"/>
              <a:ext cx="4924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Act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2344D01-76E1-F548-B4B2-90B3A87A40FA}"/>
              </a:ext>
            </a:extLst>
          </p:cNvPr>
          <p:cNvSpPr txBox="1"/>
          <p:nvPr/>
        </p:nvSpPr>
        <p:spPr>
          <a:xfrm>
            <a:off x="1078286" y="4443105"/>
            <a:ext cx="9119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28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Months</a:t>
            </a:r>
          </a:p>
        </p:txBody>
      </p:sp>
    </p:spTree>
    <p:extLst>
      <p:ext uri="{BB962C8B-B14F-4D97-AF65-F5344CB8AC3E}">
        <p14:creationId xmlns:p14="http://schemas.microsoft.com/office/powerpoint/2010/main" val="441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next to a person in a military uniform&#13;&#10;&#13;&#10;Description automatically generated">
            <a:extLst>
              <a:ext uri="{FF2B5EF4-FFF2-40B4-BE49-F238E27FC236}">
                <a16:creationId xmlns:a16="http://schemas.microsoft.com/office/drawing/2014/main" id="{F23C099B-81B7-584F-977E-C6C43A8B1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0599BF-C72E-2D42-ACB8-FFB0ECE67CCF}"/>
              </a:ext>
            </a:extLst>
          </p:cNvPr>
          <p:cNvSpPr txBox="1"/>
          <p:nvPr/>
        </p:nvSpPr>
        <p:spPr>
          <a:xfrm>
            <a:off x="2622934" y="2846037"/>
            <a:ext cx="69461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4,896 Casualties</a:t>
            </a:r>
          </a:p>
        </p:txBody>
      </p:sp>
    </p:spTree>
    <p:extLst>
      <p:ext uri="{BB962C8B-B14F-4D97-AF65-F5344CB8AC3E}">
        <p14:creationId xmlns:p14="http://schemas.microsoft.com/office/powerpoint/2010/main" val="300090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next to a person in a military uniform&#13;&#10;&#13;&#10;Description automatically generated">
            <a:extLst>
              <a:ext uri="{FF2B5EF4-FFF2-40B4-BE49-F238E27FC236}">
                <a16:creationId xmlns:a16="http://schemas.microsoft.com/office/drawing/2014/main" id="{F23C099B-81B7-584F-977E-C6C43A8B1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0599BF-C72E-2D42-ACB8-FFB0ECE67CCF}"/>
              </a:ext>
            </a:extLst>
          </p:cNvPr>
          <p:cNvSpPr txBox="1"/>
          <p:nvPr/>
        </p:nvSpPr>
        <p:spPr>
          <a:xfrm>
            <a:off x="4452665" y="2355199"/>
            <a:ext cx="32866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PIVOT</a:t>
            </a:r>
          </a:p>
        </p:txBody>
      </p:sp>
    </p:spTree>
    <p:extLst>
      <p:ext uri="{BB962C8B-B14F-4D97-AF65-F5344CB8AC3E}">
        <p14:creationId xmlns:p14="http://schemas.microsoft.com/office/powerpoint/2010/main" val="3805868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8774</TotalTime>
  <Words>835</Words>
  <Application>Microsoft Macintosh PowerPoint</Application>
  <PresentationFormat>Widescreen</PresentationFormat>
  <Paragraphs>183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ADAM.CG PRO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Innovation Pipeline</vt:lpstr>
      <vt:lpstr>The Innovation Pipeline</vt:lpstr>
      <vt:lpstr>PowerPoint Presentation</vt:lpstr>
      <vt:lpstr>PowerPoint Presentation</vt:lpstr>
      <vt:lpstr>Each step requires it’s own support structure</vt:lpstr>
      <vt:lpstr>Hard choices must be made between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Peter Newell</cp:lastModifiedBy>
  <cp:revision>26</cp:revision>
  <cp:lastPrinted>2019-08-15T00:42:40Z</cp:lastPrinted>
  <dcterms:created xsi:type="dcterms:W3CDTF">2019-03-07T03:02:10Z</dcterms:created>
  <dcterms:modified xsi:type="dcterms:W3CDTF">2019-12-10T19:25:29Z</dcterms:modified>
</cp:coreProperties>
</file>