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62" r:id="rId6"/>
    <p:sldId id="272" r:id="rId7"/>
    <p:sldId id="273" r:id="rId8"/>
    <p:sldId id="269" r:id="rId9"/>
    <p:sldId id="257" r:id="rId10"/>
    <p:sldId id="263" r:id="rId11"/>
    <p:sldId id="275" r:id="rId12"/>
    <p:sldId id="264" r:id="rId13"/>
    <p:sldId id="279" r:id="rId14"/>
    <p:sldId id="277" r:id="rId15"/>
    <p:sldId id="278" r:id="rId16"/>
    <p:sldId id="276" r:id="rId17"/>
    <p:sldId id="280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04" d="100"/>
          <a:sy n="104" d="100"/>
        </p:scale>
        <p:origin x="8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A4D8-384B-4E00-9949-273D5849FC3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5B719-447B-401E-9837-8973A836CB1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0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B719-447B-401E-9837-8973A836CB1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555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Jean Le Bouthillier  - CEO QOHASH / Former CAF pilot </a:t>
            </a:r>
          </a:p>
          <a:p>
            <a:r>
              <a:rPr lang="en-CA" b="1" dirty="0"/>
              <a:t>	</a:t>
            </a:r>
          </a:p>
          <a:p>
            <a:r>
              <a:rPr lang="en-CA" b="1" dirty="0"/>
              <a:t>Maria Rey - VP SSCL Solutions Inc./ DG Joint R&amp;D FD</a:t>
            </a:r>
          </a:p>
          <a:p>
            <a:endParaRPr lang="en-CA" b="1" dirty="0"/>
          </a:p>
          <a:p>
            <a:r>
              <a:rPr lang="en-CA" b="1" dirty="0"/>
              <a:t>Matthew Kingswood - Head of Government Relations Palantir / former MI6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B719-447B-401E-9837-8973A836CB17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68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232">
              <a:defRPr b="1">
                <a:solidFill>
                  <a:schemeClr val="tx1"/>
                </a:solidFill>
                <a:latin typeface="Arial" charset="0"/>
              </a:defRPr>
            </a:lvl1pPr>
            <a:lvl2pPr marL="743068" indent="-284817" defTabSz="929232">
              <a:defRPr b="1">
                <a:solidFill>
                  <a:schemeClr val="tx1"/>
                </a:solidFill>
                <a:latin typeface="Arial" charset="0"/>
              </a:defRPr>
            </a:lvl2pPr>
            <a:lvl3pPr marL="1144038" indent="-227535" defTabSz="929232">
              <a:defRPr b="1">
                <a:solidFill>
                  <a:schemeClr val="tx1"/>
                </a:solidFill>
                <a:latin typeface="Arial" charset="0"/>
              </a:defRPr>
            </a:lvl3pPr>
            <a:lvl4pPr marL="1602290" indent="-227535" defTabSz="929232">
              <a:defRPr b="1">
                <a:solidFill>
                  <a:schemeClr val="tx1"/>
                </a:solidFill>
                <a:latin typeface="Arial" charset="0"/>
              </a:defRPr>
            </a:lvl4pPr>
            <a:lvl5pPr marL="2060541" indent="-227535" defTabSz="929232">
              <a:defRPr b="1">
                <a:solidFill>
                  <a:schemeClr val="tx1"/>
                </a:solidFill>
                <a:latin typeface="Arial" charset="0"/>
              </a:defRPr>
            </a:lvl5pPr>
            <a:lvl6pPr marL="2518793" indent="-227535" defTabSz="9292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7044" indent="-227535" defTabSz="9292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5296" indent="-227535" defTabSz="9292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3548" indent="-227535" defTabSz="92923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8E5B4-A4A2-4A74-8FC3-515DC041EC31}" type="slidenum">
              <a:rPr lang="en-US" altLang="en-US" b="0" smtClean="0"/>
              <a:pPr/>
              <a:t>18</a:t>
            </a:fld>
            <a:endParaRPr lang="en-US" altLang="en-US" b="0" dirty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859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14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58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05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461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50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798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888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24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77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745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86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8D6A-808B-430B-A6B3-50ED0B1C37F2}" type="datetimeFigureOut">
              <a:rPr lang="en-CA" smtClean="0"/>
              <a:t>2019-12-10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E236-6EB5-4CB1-895E-11BC6F6412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392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710" y="802433"/>
            <a:ext cx="78377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PANEL 2</a:t>
            </a:r>
          </a:p>
          <a:p>
            <a:pPr algn="ctr"/>
            <a:endParaRPr lang="en-CA" sz="3200" b="1" dirty="0">
              <a:solidFill>
                <a:srgbClr val="FFFF00"/>
              </a:solidFill>
            </a:endParaRPr>
          </a:p>
          <a:p>
            <a:pPr algn="ctr"/>
            <a:r>
              <a:rPr lang="en-CA" sz="3200" b="1" dirty="0">
                <a:solidFill>
                  <a:srgbClr val="FFFF00"/>
                </a:solidFill>
              </a:rPr>
              <a:t>TOMORROW’S WAR: RETAINING TECHNOLICAL ADVANTAGE</a:t>
            </a:r>
          </a:p>
          <a:p>
            <a:pPr algn="ctr"/>
            <a:endParaRPr lang="en-CA" sz="3200" b="1" dirty="0">
              <a:solidFill>
                <a:srgbClr val="FFFF00"/>
              </a:solidFill>
            </a:endParaRPr>
          </a:p>
          <a:p>
            <a:pPr algn="ctr"/>
            <a:r>
              <a:rPr lang="en-C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1350-1450 HRS</a:t>
            </a:r>
          </a:p>
          <a:p>
            <a:pPr algn="ctr"/>
            <a:endParaRPr lang="en-CA" sz="3200" b="1" dirty="0">
              <a:solidFill>
                <a:srgbClr val="FFFF00"/>
              </a:solidFill>
            </a:endParaRPr>
          </a:p>
          <a:p>
            <a:pPr algn="ctr"/>
            <a:endParaRPr lang="en-CA" sz="3200" b="1" dirty="0">
              <a:solidFill>
                <a:srgbClr val="FFFF00"/>
              </a:solidFill>
            </a:endParaRPr>
          </a:p>
          <a:p>
            <a:pPr algn="ctr"/>
            <a:r>
              <a:rPr lang="en-CA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MODERATOR:  </a:t>
            </a:r>
            <a:r>
              <a:rPr lang="en-CA" sz="2400" b="1" dirty="0">
                <a:solidFill>
                  <a:schemeClr val="bg1"/>
                </a:solidFill>
              </a:rPr>
              <a:t>COLONEL (RETIRED) BERND HORN, PhD</a:t>
            </a:r>
          </a:p>
        </p:txBody>
      </p:sp>
    </p:spTree>
    <p:extLst>
      <p:ext uri="{BB962C8B-B14F-4D97-AF65-F5344CB8AC3E}">
        <p14:creationId xmlns:p14="http://schemas.microsoft.com/office/powerpoint/2010/main" val="27368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7854" y="1119590"/>
            <a:ext cx="8584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FFFF00"/>
                </a:solidFill>
              </a:rPr>
              <a:t>WHAT WILL FUTURE CONFLICT LOOK LIKE?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73" y="3271530"/>
            <a:ext cx="3336324" cy="25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9" y="3345879"/>
            <a:ext cx="3003427" cy="2249671"/>
          </a:xfrm>
          <a:prstGeom prst="rect">
            <a:avLst/>
          </a:prstGeom>
        </p:spPr>
      </p:pic>
      <p:pic>
        <p:nvPicPr>
          <p:cNvPr id="6" name="Picture 2" descr="apu_2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50" y="3826053"/>
            <a:ext cx="2399652" cy="15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7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7324" y="485276"/>
            <a:ext cx="8584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FFFF00"/>
                </a:solidFill>
              </a:rPr>
              <a:t>HOW DO WE GAIN / MAINTAIN TECHNOLOGICAL SUPERIORITY?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" y="261847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96" y="4608683"/>
            <a:ext cx="2628900" cy="1743075"/>
          </a:xfrm>
          <a:prstGeom prst="rect">
            <a:avLst/>
          </a:prstGeom>
        </p:spPr>
      </p:pic>
      <p:pic>
        <p:nvPicPr>
          <p:cNvPr id="6" name="Picture 3" descr="C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15" y="3155092"/>
            <a:ext cx="3624890" cy="228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8" y="4787728"/>
            <a:ext cx="2667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38" y="247015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951" y="1136065"/>
            <a:ext cx="85841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FFFF00"/>
                </a:solidFill>
              </a:rPr>
              <a:t>HOW DO WE MAINTAIN INFORMATON DOMINANCE?</a:t>
            </a:r>
          </a:p>
          <a:p>
            <a:pPr algn="ctr"/>
            <a:r>
              <a:rPr lang="en-CA" sz="4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</a:rPr>
              <a:t>HOW DO WE CONTINUE TO COLLECT INFORMATON? </a:t>
            </a:r>
          </a:p>
        </p:txBody>
      </p:sp>
    </p:spTree>
    <p:extLst>
      <p:ext uri="{BB962C8B-B14F-4D97-AF65-F5344CB8AC3E}">
        <p14:creationId xmlns:p14="http://schemas.microsoft.com/office/powerpoint/2010/main" val="267301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235" y="413254"/>
            <a:ext cx="9315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FFFF00"/>
                </a:solidFill>
              </a:rPr>
              <a:t>HOW DO WE DEFEAT BELLIGERANT </a:t>
            </a:r>
            <a:r>
              <a:rPr lang="en-CA" sz="4400" b="1" dirty="0">
                <a:solidFill>
                  <a:schemeClr val="bg1"/>
                </a:solidFill>
              </a:rPr>
              <a:t>ANTI-ACCESS (A2) AREA DENIAL (AD)</a:t>
            </a:r>
          </a:p>
          <a:p>
            <a:pPr algn="ctr"/>
            <a:r>
              <a:rPr lang="en-CA" sz="4400" b="1" dirty="0">
                <a:solidFill>
                  <a:srgbClr val="FFFF00"/>
                </a:solidFill>
              </a:rPr>
              <a:t>WEAPONS / TECHNOLOGY?</a:t>
            </a:r>
            <a:endParaRPr lang="en-CA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6" y="3024562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3" y="4848504"/>
            <a:ext cx="2695575" cy="1695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13" y="3016303"/>
            <a:ext cx="2356674" cy="168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05" y="4946972"/>
            <a:ext cx="2400745" cy="1714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42" y="2995433"/>
            <a:ext cx="2735913" cy="1823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69" y="4975519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896" y="773836"/>
            <a:ext cx="113311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FFFF00"/>
                </a:solidFill>
              </a:rPr>
              <a:t>WHAT ABOUT HYBRID WARFARE?</a:t>
            </a:r>
          </a:p>
          <a:p>
            <a:pPr algn="ctr"/>
            <a:endParaRPr lang="en-CA" sz="4400" b="1" dirty="0">
              <a:solidFill>
                <a:srgbClr val="FFFF00"/>
              </a:solidFill>
            </a:endParaRPr>
          </a:p>
          <a:p>
            <a:pPr algn="ctr"/>
            <a:endParaRPr lang="en-CA" sz="4400" b="1" dirty="0">
              <a:solidFill>
                <a:srgbClr val="FFFF00"/>
              </a:solidFill>
            </a:endParaRPr>
          </a:p>
          <a:p>
            <a:pPr algn="ctr"/>
            <a:endParaRPr lang="en-CA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CA" sz="4400" b="1" dirty="0">
              <a:solidFill>
                <a:srgbClr val="FFFF00"/>
              </a:solidFill>
            </a:endParaRPr>
          </a:p>
          <a:p>
            <a:pPr algn="ctr"/>
            <a:r>
              <a:rPr lang="en-CA" sz="4400" b="1" dirty="0">
                <a:solidFill>
                  <a:srgbClr val="FFFF00"/>
                </a:solidFill>
              </a:rPr>
              <a:t> </a:t>
            </a:r>
            <a:r>
              <a:rPr lang="en-CA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HOW DO WE EVEN KNOW WE’RE UNDER ATTACK?</a:t>
            </a:r>
          </a:p>
          <a:p>
            <a:pPr algn="ctr"/>
            <a:endParaRPr lang="en-CA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797" y="2272937"/>
            <a:ext cx="7341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wide range of overt and covert military, para-military and civilian measures, […] employed in a highly-integrated design.” </a:t>
            </a:r>
            <a:endParaRPr lang="en-CA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719" y="2342605"/>
            <a:ext cx="1128695" cy="8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7854" y="921881"/>
            <a:ext cx="85841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ABOUT HYBRID WARFARE?</a:t>
            </a:r>
          </a:p>
          <a:p>
            <a:pPr algn="ctr"/>
            <a:r>
              <a:rPr lang="en-CA" sz="4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CA" sz="4400" b="1" dirty="0">
                <a:solidFill>
                  <a:srgbClr val="FFFF00"/>
                </a:solidFill>
              </a:rPr>
              <a:t>HOW DO WE DEFEND AGAINST IT?</a:t>
            </a:r>
          </a:p>
        </p:txBody>
      </p:sp>
    </p:spTree>
    <p:extLst>
      <p:ext uri="{BB962C8B-B14F-4D97-AF65-F5344CB8AC3E}">
        <p14:creationId xmlns:p14="http://schemas.microsoft.com/office/powerpoint/2010/main" val="198668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1421" y="584130"/>
            <a:ext cx="8584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FFFF00"/>
                </a:solidFill>
              </a:rPr>
              <a:t>WHAT ABOUT SOCIAL MEDIA? </a:t>
            </a:r>
          </a:p>
          <a:p>
            <a:pPr algn="ctr"/>
            <a:endParaRPr lang="en-CA" sz="4400" b="1" dirty="0">
              <a:solidFill>
                <a:srgbClr val="FFFF00"/>
              </a:solidFill>
            </a:endParaRPr>
          </a:p>
          <a:p>
            <a:pPr algn="ctr"/>
            <a:r>
              <a:rPr lang="en-CA" sz="4000" b="1" dirty="0">
                <a:solidFill>
                  <a:schemeClr val="bg1"/>
                </a:solidFill>
              </a:rPr>
              <a:t>IS IT A THREAT? </a:t>
            </a:r>
          </a:p>
          <a:p>
            <a:pPr algn="ctr"/>
            <a:endParaRPr lang="en-CA" sz="4000" b="1" dirty="0">
              <a:solidFill>
                <a:srgbClr val="FFFF00"/>
              </a:solidFill>
            </a:endParaRPr>
          </a:p>
          <a:p>
            <a:pPr algn="ctr"/>
            <a:r>
              <a:rPr lang="en-CA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WEAPON? </a:t>
            </a:r>
          </a:p>
          <a:p>
            <a:pPr algn="ctr"/>
            <a:endParaRPr lang="en-CA" sz="4000" b="1" dirty="0">
              <a:solidFill>
                <a:srgbClr val="FFFF00"/>
              </a:solidFill>
            </a:endParaRPr>
          </a:p>
          <a:p>
            <a:pPr algn="ctr"/>
            <a:r>
              <a:rPr lang="en-CA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OPPORTUNITY?</a:t>
            </a:r>
          </a:p>
        </p:txBody>
      </p:sp>
    </p:spTree>
    <p:extLst>
      <p:ext uri="{BB962C8B-B14F-4D97-AF65-F5344CB8AC3E}">
        <p14:creationId xmlns:p14="http://schemas.microsoft.com/office/powerpoint/2010/main" val="92515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874" y="0"/>
            <a:ext cx="858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HOW EASY IS THE PIVOT?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3" y="3058438"/>
            <a:ext cx="2298357" cy="15920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aliban insurgents in the northern Kunduz Province last mon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4950972"/>
            <a:ext cx="3105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1" y="1144804"/>
            <a:ext cx="2376789" cy="14813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H_AFGHANISTAN_U_2984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93" y="3587476"/>
            <a:ext cx="2646527" cy="14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91" y="2036381"/>
            <a:ext cx="2593412" cy="1279417"/>
          </a:xfrm>
          <a:prstGeom prst="rect">
            <a:avLst/>
          </a:prstGeom>
        </p:spPr>
      </p:pic>
      <p:pic>
        <p:nvPicPr>
          <p:cNvPr id="24" name="Picture 9" descr="cct-horse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08" y="932983"/>
            <a:ext cx="1834848" cy="92889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51ba5_istock_000015382653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91" y="192304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19" y="4945941"/>
            <a:ext cx="2628900" cy="1743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22" y="3176360"/>
            <a:ext cx="2809875" cy="162877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06" y="1457687"/>
            <a:ext cx="2694054" cy="161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 rot="10800000">
            <a:off x="3045641" y="1966394"/>
            <a:ext cx="564138" cy="268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ight Arrow 28"/>
          <p:cNvSpPr/>
          <p:nvPr/>
        </p:nvSpPr>
        <p:spPr>
          <a:xfrm>
            <a:off x="7149745" y="1861874"/>
            <a:ext cx="564138" cy="268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95507" y="2404339"/>
            <a:ext cx="3368509" cy="195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FF00"/>
                </a:solidFill>
              </a:rPr>
              <a:t>HOW DO WE ENSURE THE “PHILISOPHICAL PIVOT” IS DONE?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29" y="5209739"/>
            <a:ext cx="1928274" cy="140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21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77600" y="6172200"/>
            <a:ext cx="91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575" indent="-380990">
              <a:spcBef>
                <a:spcPct val="20000"/>
              </a:spcBef>
              <a:buFont typeface="Wingdings" pitchFamily="2" charset="2"/>
              <a:buChar char="Ø"/>
              <a:defRPr sz="2667">
                <a:solidFill>
                  <a:schemeClr val="tx1"/>
                </a:solidFill>
                <a:latin typeface="Arial" charset="0"/>
              </a:defRPr>
            </a:lvl2pPr>
            <a:lvl3pPr marL="1523962" indent="-304792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2133547" indent="-304792">
              <a:spcBef>
                <a:spcPct val="20000"/>
              </a:spcBef>
              <a:buFont typeface="Wingdings" pitchFamily="2" charset="2"/>
              <a:buChar char="Ø"/>
              <a:defRPr sz="2133">
                <a:solidFill>
                  <a:schemeClr val="tx1"/>
                </a:solidFill>
                <a:latin typeface="Arial" charset="0"/>
              </a:defRPr>
            </a:lvl4pPr>
            <a:lvl5pPr marL="2743131" indent="-304792">
              <a:spcBef>
                <a:spcPct val="20000"/>
              </a:spcBef>
              <a:buFont typeface="Arial" charset="0"/>
              <a:buChar char="•"/>
              <a:defRPr sz="1867"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62912-39B9-4FC9-B983-6169C16D10A3}" type="slidenum">
              <a:rPr lang="en-US" altLang="en-US" sz="2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400" dirty="0"/>
          </a:p>
        </p:txBody>
      </p:sp>
      <p:sp>
        <p:nvSpPr>
          <p:cNvPr id="124933" name="TextBox 4"/>
          <p:cNvSpPr txBox="1">
            <a:spLocks noChangeArrowheads="1"/>
          </p:cNvSpPr>
          <p:nvPr/>
        </p:nvSpPr>
        <p:spPr bwMode="auto">
          <a:xfrm>
            <a:off x="5069808" y="1144555"/>
            <a:ext cx="6807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2400" dirty="0"/>
              <a:t> </a:t>
            </a:r>
            <a:endParaRPr lang="en-CA" altLang="en-US" sz="1867" dirty="0">
              <a:solidFill>
                <a:schemeClr val="bg1"/>
              </a:solidFill>
            </a:endParaRPr>
          </a:p>
          <a:p>
            <a:r>
              <a:rPr lang="en-CA" altLang="en-US" sz="1867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987492"/>
            <a:ext cx="12432704" cy="828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392" y="4677139"/>
            <a:ext cx="5352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67650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4243" y="85390"/>
            <a:ext cx="858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FF00"/>
                </a:solidFill>
              </a:rPr>
              <a:t>THE PIVOT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70" y="2975933"/>
            <a:ext cx="2313702" cy="160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77" y="825070"/>
            <a:ext cx="4115147" cy="193211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7850659" y="1563243"/>
            <a:ext cx="978408" cy="29196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345989"/>
            <a:ext cx="2454876" cy="5997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7" y="1726773"/>
            <a:ext cx="2515398" cy="116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67" y="4701647"/>
            <a:ext cx="3266092" cy="171733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02" y="3051417"/>
            <a:ext cx="2880320" cy="128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648" y="102073"/>
            <a:ext cx="1645102" cy="12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13" y="1472090"/>
            <a:ext cx="2438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5" y="336629"/>
            <a:ext cx="1876400" cy="10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822BD7-DC9D-4CC7-A8E3-D7B257C97F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51" y="4701647"/>
            <a:ext cx="2786485" cy="19115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7" y="5089259"/>
            <a:ext cx="3028950" cy="1514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" y="3235908"/>
            <a:ext cx="2857500" cy="16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98191" y="2676186"/>
            <a:ext cx="9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solidFill>
                  <a:srgbClr val="FFFF00"/>
                </a:solidFill>
              </a:rPr>
              <a:t>TO</a:t>
            </a:r>
          </a:p>
        </p:txBody>
      </p:sp>
      <p:sp>
        <p:nvSpPr>
          <p:cNvPr id="22" name="Rectangle 21"/>
          <p:cNvSpPr/>
          <p:nvPr/>
        </p:nvSpPr>
        <p:spPr>
          <a:xfrm rot="3830932">
            <a:off x="2314835" y="3162836"/>
            <a:ext cx="2904762" cy="5113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 rot="3889116">
            <a:off x="2572088" y="2965064"/>
            <a:ext cx="2233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solidFill>
                  <a:srgbClr val="FFFF00"/>
                </a:solidFill>
              </a:rPr>
              <a:t>CT / COIN</a:t>
            </a:r>
          </a:p>
        </p:txBody>
      </p:sp>
    </p:spTree>
    <p:extLst>
      <p:ext uri="{BB962C8B-B14F-4D97-AF65-F5344CB8AC3E}">
        <p14:creationId xmlns:p14="http://schemas.microsoft.com/office/powerpoint/2010/main" val="423036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6707" y="1333773"/>
            <a:ext cx="8584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There are over two thousand years of experience to tell us that the only thing harder then getting a new idea into the military mind is to get an old one out.</a:t>
            </a:r>
          </a:p>
          <a:p>
            <a:endParaRPr lang="en-CA" sz="3600" b="1" dirty="0">
              <a:solidFill>
                <a:srgbClr val="FFFF00"/>
              </a:solidFill>
            </a:endParaRPr>
          </a:p>
          <a:p>
            <a:r>
              <a:rPr lang="en-GB" sz="3600" b="1" dirty="0">
                <a:solidFill>
                  <a:srgbClr val="FFFF00"/>
                </a:solidFill>
              </a:rPr>
              <a:t>		</a:t>
            </a:r>
            <a:r>
              <a:rPr lang="en-GB" sz="3200" b="1" dirty="0">
                <a:solidFill>
                  <a:schemeClr val="bg1"/>
                </a:solidFill>
              </a:rPr>
              <a:t>B.H. Liddell Hart - </a:t>
            </a:r>
            <a:r>
              <a:rPr lang="en-GB" sz="3200" b="1" i="1" dirty="0">
                <a:solidFill>
                  <a:schemeClr val="bg1"/>
                </a:solidFill>
              </a:rPr>
              <a:t>Thoughts on War</a:t>
            </a:r>
            <a:endParaRPr lang="en-CA" sz="3200" b="1" dirty="0">
              <a:solidFill>
                <a:schemeClr val="bg1"/>
              </a:solidFill>
            </a:endParaRPr>
          </a:p>
          <a:p>
            <a:pPr algn="ctr"/>
            <a:endParaRPr lang="en-C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0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049" y="229904"/>
            <a:ext cx="858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FF00"/>
                </a:solidFill>
              </a:rPr>
              <a:t>HISTORICAL PRECEDENCE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49" y="95443"/>
            <a:ext cx="2095500" cy="218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89" y="4567787"/>
            <a:ext cx="247650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89" y="2470781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63" y="4089362"/>
            <a:ext cx="3356400" cy="231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79" y="1285371"/>
            <a:ext cx="1828800" cy="2505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71" y="1643681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1" y="262131"/>
            <a:ext cx="2466975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2" y="4545485"/>
            <a:ext cx="3575358" cy="2220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8" y="2415697"/>
            <a:ext cx="1666780" cy="187119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800000">
            <a:off x="2831854" y="1602758"/>
            <a:ext cx="564138" cy="268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ight Arrow 17"/>
          <p:cNvSpPr/>
          <p:nvPr/>
        </p:nvSpPr>
        <p:spPr>
          <a:xfrm>
            <a:off x="8256366" y="1715256"/>
            <a:ext cx="564138" cy="268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795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321" y="33446"/>
            <a:ext cx="858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FF00"/>
                </a:solidFill>
              </a:rPr>
              <a:t>HISTORICAL PRECEDENCE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41" y="283162"/>
            <a:ext cx="2637653" cy="20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57" y="3768391"/>
            <a:ext cx="2647950" cy="172402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45" y="5007184"/>
            <a:ext cx="1780362" cy="180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05" y="1981593"/>
            <a:ext cx="2857500" cy="160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" y="2673883"/>
            <a:ext cx="2571750" cy="1781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426" y="4769946"/>
            <a:ext cx="2466975" cy="1847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262377"/>
            <a:ext cx="3249621" cy="18197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43190" y="1652547"/>
            <a:ext cx="91440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1854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4912418"/>
            <a:ext cx="2714625" cy="1685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08" y="3594528"/>
            <a:ext cx="2590800" cy="17621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18961" y="5007184"/>
            <a:ext cx="97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1860s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74826" y="2010402"/>
            <a:ext cx="73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1901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6084" y="6413677"/>
            <a:ext cx="73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1904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54" y="729342"/>
            <a:ext cx="3161270" cy="160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 rot="738202">
            <a:off x="8530335" y="494921"/>
            <a:ext cx="203524" cy="20182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ectangle 32"/>
          <p:cNvSpPr/>
          <p:nvPr/>
        </p:nvSpPr>
        <p:spPr>
          <a:xfrm rot="20668526">
            <a:off x="8595033" y="4004855"/>
            <a:ext cx="237578" cy="22473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5" name="TextBox 34"/>
          <p:cNvSpPr txBox="1"/>
          <p:nvPr/>
        </p:nvSpPr>
        <p:spPr>
          <a:xfrm>
            <a:off x="8309907" y="2752728"/>
            <a:ext cx="336602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FF00"/>
                </a:solidFill>
              </a:rPr>
              <a:t>YET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17" y="2673883"/>
            <a:ext cx="2781300" cy="163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7141" y="3843538"/>
            <a:ext cx="70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WWI</a:t>
            </a:r>
          </a:p>
        </p:txBody>
      </p:sp>
    </p:spTree>
    <p:extLst>
      <p:ext uri="{BB962C8B-B14F-4D97-AF65-F5344CB8AC3E}">
        <p14:creationId xmlns:p14="http://schemas.microsoft.com/office/powerpoint/2010/main" val="359105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157" y="129003"/>
            <a:ext cx="858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FF00"/>
                </a:solidFill>
              </a:rPr>
              <a:t>HISTORICAL PRECEDENCE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7" y="2207063"/>
            <a:ext cx="3171736" cy="210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7" y="4515571"/>
            <a:ext cx="24669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4" y="229904"/>
            <a:ext cx="2581275" cy="1771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79" y="1134784"/>
            <a:ext cx="1800225" cy="254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0" y="4654761"/>
            <a:ext cx="2590800" cy="1762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75" y="2705821"/>
            <a:ext cx="2524125" cy="180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18" y="775093"/>
            <a:ext cx="2533650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25" y="2634383"/>
            <a:ext cx="234315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63" y="72062"/>
            <a:ext cx="2581275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66" y="4654761"/>
            <a:ext cx="2733675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4726" y="6472625"/>
            <a:ext cx="256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Allies end of WWI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45543" y="64695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Allies beginning WWII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10831" y="6416886"/>
            <a:ext cx="27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Germans beginning WWII</a:t>
            </a:r>
          </a:p>
        </p:txBody>
      </p:sp>
    </p:spTree>
    <p:extLst>
      <p:ext uri="{BB962C8B-B14F-4D97-AF65-F5344CB8AC3E}">
        <p14:creationId xmlns:p14="http://schemas.microsoft.com/office/powerpoint/2010/main" val="12314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874" y="0"/>
            <a:ext cx="858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FF00"/>
                </a:solidFill>
              </a:rPr>
              <a:t>SO HOW EASY IS THE PIVOT?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3" y="3058438"/>
            <a:ext cx="2298357" cy="15920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aliban insurgents in the northern Kunduz Province last mon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4950972"/>
            <a:ext cx="3105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1" y="1144804"/>
            <a:ext cx="2376789" cy="14813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H_AFGHANISTAN_U_2984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93" y="3587476"/>
            <a:ext cx="2646527" cy="14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91" y="2036381"/>
            <a:ext cx="2593412" cy="1279417"/>
          </a:xfrm>
          <a:prstGeom prst="rect">
            <a:avLst/>
          </a:prstGeom>
        </p:spPr>
      </p:pic>
      <p:pic>
        <p:nvPicPr>
          <p:cNvPr id="24" name="Picture 9" descr="cct-horse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08" y="932983"/>
            <a:ext cx="1834848" cy="92889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51ba5_istock_000015382653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91" y="192304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19" y="4945941"/>
            <a:ext cx="2628900" cy="1743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22" y="3176360"/>
            <a:ext cx="2809875" cy="162877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06" y="1457687"/>
            <a:ext cx="2694054" cy="161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 rot="10800000">
            <a:off x="3045641" y="1966394"/>
            <a:ext cx="564138" cy="268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ight Arrow 28"/>
          <p:cNvSpPr/>
          <p:nvPr/>
        </p:nvSpPr>
        <p:spPr>
          <a:xfrm>
            <a:off x="7149745" y="1861874"/>
            <a:ext cx="564138" cy="268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84" y="5175252"/>
            <a:ext cx="2177143" cy="158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2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ulti domain war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2" y="989462"/>
            <a:ext cx="8551282" cy="45555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4" descr="Image result for multi domain warf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72" y="769646"/>
            <a:ext cx="2592288" cy="18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ulti domain warf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61" y="4074103"/>
            <a:ext cx="2784309" cy="18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3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752" y="345233"/>
            <a:ext cx="694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FFFF00"/>
                </a:solidFill>
              </a:rPr>
              <a:t>PANELISTS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086" y="1729946"/>
            <a:ext cx="11788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David Masson 			- Country Rep Darktrace </a:t>
            </a:r>
          </a:p>
          <a:p>
            <a:r>
              <a:rPr lang="en-CA" sz="3200" b="1" dirty="0">
                <a:solidFill>
                  <a:schemeClr val="bg1"/>
                </a:solidFill>
              </a:rPr>
              <a:t>	</a:t>
            </a:r>
          </a:p>
          <a:p>
            <a:r>
              <a:rPr lang="en-CA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Andre Dupuis			</a:t>
            </a:r>
            <a:r>
              <a:rPr lang="en-CA" sz="32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- President &amp; CEO </a:t>
            </a:r>
            <a:r>
              <a:rPr lang="en-CA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SSCL Solutions Inc.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r>
              <a:rPr lang="en-C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Matthew Kingswood		- Head of Government Relations Palantir</a:t>
            </a:r>
          </a:p>
        </p:txBody>
      </p:sp>
    </p:spTree>
    <p:extLst>
      <p:ext uri="{BB962C8B-B14F-4D97-AF65-F5344CB8AC3E}">
        <p14:creationId xmlns:p14="http://schemas.microsoft.com/office/powerpoint/2010/main" val="206608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313</Words>
  <Application>Microsoft Office PowerPoint</Application>
  <PresentationFormat>Widescreen</PresentationFormat>
  <Paragraphs>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horn.b</dc:creator>
  <cp:lastModifiedBy>Bernd Horn</cp:lastModifiedBy>
  <cp:revision>36</cp:revision>
  <dcterms:created xsi:type="dcterms:W3CDTF">2019-10-15T17:19:20Z</dcterms:created>
  <dcterms:modified xsi:type="dcterms:W3CDTF">2019-12-10T14:59:01Z</dcterms:modified>
</cp:coreProperties>
</file>